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3"/>
  </p:notesMasterIdLst>
  <p:sldIdLst>
    <p:sldId id="257" r:id="rId2"/>
  </p:sldIdLst>
  <p:sldSz cx="7200900" cy="10440988"/>
  <p:notesSz cx="6807200" cy="9939338"/>
  <p:defaultTextStyle>
    <a:defPPr>
      <a:defRPr lang="ja-JP"/>
    </a:defPPr>
    <a:lvl1pPr marL="0" algn="l" defTabSz="1008035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1pPr>
    <a:lvl2pPr marL="504017" algn="l" defTabSz="1008035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2pPr>
    <a:lvl3pPr marL="1008035" algn="l" defTabSz="1008035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3pPr>
    <a:lvl4pPr marL="1512052" algn="l" defTabSz="1008035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4pPr>
    <a:lvl5pPr marL="2016069" algn="l" defTabSz="1008035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5pPr>
    <a:lvl6pPr marL="2520086" algn="l" defTabSz="1008035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6pPr>
    <a:lvl7pPr marL="3024104" algn="l" defTabSz="1008035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7pPr>
    <a:lvl8pPr marL="3528121" algn="l" defTabSz="1008035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8pPr>
    <a:lvl9pPr marL="4032138" algn="l" defTabSz="1008035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F9D9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/>
    <p:restoredTop sz="94660"/>
  </p:normalViewPr>
  <p:slideViewPr>
    <p:cSldViewPr>
      <p:cViewPr>
        <p:scale>
          <a:sx n="110" d="100"/>
          <a:sy n="110" d="100"/>
        </p:scale>
        <p:origin x="-954" y="3090"/>
      </p:cViewPr>
      <p:guideLst>
        <p:guide orient="horz" pos="3289"/>
        <p:guide pos="226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61E7A5-6D83-4223-9D6B-B3BED8B00A5A}" type="datetimeFigureOut">
              <a:rPr kumimoji="1" lang="ja-JP" altLang="en-US" smtClean="0"/>
              <a:pPr/>
              <a:t>2014/5/23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2119313" y="746125"/>
            <a:ext cx="2568575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E54572-77CB-49FC-89C8-94A71D44BF4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73270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08035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1pPr>
    <a:lvl2pPr marL="504017" algn="l" defTabSz="1008035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2pPr>
    <a:lvl3pPr marL="1008035" algn="l" defTabSz="1008035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3pPr>
    <a:lvl4pPr marL="1512052" algn="l" defTabSz="1008035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4pPr>
    <a:lvl5pPr marL="2016069" algn="l" defTabSz="1008035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5pPr>
    <a:lvl6pPr marL="2520086" algn="l" defTabSz="1008035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6pPr>
    <a:lvl7pPr marL="3024104" algn="l" defTabSz="1008035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7pPr>
    <a:lvl8pPr marL="3528121" algn="l" defTabSz="1008035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8pPr>
    <a:lvl9pPr marL="4032138" algn="l" defTabSz="1008035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>
          <a:xfrm>
            <a:off x="2119313" y="746125"/>
            <a:ext cx="2568575" cy="3725863"/>
          </a:xfrm>
        </p:spPr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E54572-77CB-49FC-89C8-94A71D44BF40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タイトル 7"/>
          <p:cNvSpPr>
            <a:spLocks noGrp="1"/>
          </p:cNvSpPr>
          <p:nvPr>
            <p:ph type="ctrTitle"/>
          </p:nvPr>
        </p:nvSpPr>
        <p:spPr>
          <a:xfrm>
            <a:off x="960120" y="5916560"/>
            <a:ext cx="5400675" cy="1508143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9" name="サブタイトル 8"/>
          <p:cNvSpPr>
            <a:spLocks noGrp="1"/>
          </p:cNvSpPr>
          <p:nvPr>
            <p:ph type="subTitle" idx="1"/>
          </p:nvPr>
        </p:nvSpPr>
        <p:spPr>
          <a:xfrm>
            <a:off x="960120" y="7801738"/>
            <a:ext cx="5400675" cy="812077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ja-JP" altLang="en-US" smtClean="0"/>
              <a:t>マスター サブタイトルの書式設定</a:t>
            </a:r>
            <a:endParaRPr kumimoji="0" lang="en-US"/>
          </a:p>
        </p:txBody>
      </p:sp>
      <p:sp>
        <p:nvSpPr>
          <p:cNvPr id="28" name="日付プレースホルダー 27"/>
          <p:cNvSpPr>
            <a:spLocks noGrp="1"/>
          </p:cNvSpPr>
          <p:nvPr>
            <p:ph type="dt" sz="half" idx="10"/>
          </p:nvPr>
        </p:nvSpPr>
        <p:spPr>
          <a:xfrm>
            <a:off x="5040630" y="9675315"/>
            <a:ext cx="1800225" cy="556853"/>
          </a:xfrm>
        </p:spPr>
        <p:txBody>
          <a:bodyPr/>
          <a:lstStyle>
            <a:lvl1pPr>
              <a:defRPr sz="1400"/>
            </a:lvl1pPr>
          </a:lstStyle>
          <a:p>
            <a:fld id="{5F2AE8C6-58EE-436D-B799-A7B4319BCDEE}" type="datetimeFigureOut">
              <a:rPr kumimoji="1" lang="ja-JP" altLang="en-US" smtClean="0"/>
              <a:pPr/>
              <a:t>2014/5/23</a:t>
            </a:fld>
            <a:endParaRPr kumimoji="1" lang="ja-JP" altLang="en-US"/>
          </a:p>
        </p:txBody>
      </p:sp>
      <p:sp>
        <p:nvSpPr>
          <p:cNvPr id="17" name="フッター プレースホルダー 16"/>
          <p:cNvSpPr>
            <a:spLocks noGrp="1"/>
          </p:cNvSpPr>
          <p:nvPr>
            <p:ph type="ftr" sz="quarter" idx="11"/>
          </p:nvPr>
        </p:nvSpPr>
        <p:spPr>
          <a:xfrm>
            <a:off x="2282685" y="9675315"/>
            <a:ext cx="2736342" cy="556853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29" name="スライド番号プレースホルダー 28"/>
          <p:cNvSpPr>
            <a:spLocks noGrp="1"/>
          </p:cNvSpPr>
          <p:nvPr>
            <p:ph type="sldNum" sz="quarter" idx="12"/>
          </p:nvPr>
        </p:nvSpPr>
        <p:spPr>
          <a:xfrm>
            <a:off x="957720" y="9675315"/>
            <a:ext cx="960120" cy="556853"/>
          </a:xfrm>
        </p:spPr>
        <p:txBody>
          <a:bodyPr/>
          <a:lstStyle/>
          <a:p>
            <a:fld id="{13B9474F-FA09-43DE-8FBF-A89D3658213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21" name="正方形/長方形 20"/>
          <p:cNvSpPr/>
          <p:nvPr/>
        </p:nvSpPr>
        <p:spPr>
          <a:xfrm>
            <a:off x="712589" y="5554026"/>
            <a:ext cx="5760720" cy="1948984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正方形/長方形 32"/>
          <p:cNvSpPr/>
          <p:nvPr/>
        </p:nvSpPr>
        <p:spPr>
          <a:xfrm>
            <a:off x="720090" y="7685727"/>
            <a:ext cx="5760720" cy="1044099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正方形/長方形 21"/>
          <p:cNvSpPr/>
          <p:nvPr/>
        </p:nvSpPr>
        <p:spPr>
          <a:xfrm>
            <a:off x="712589" y="5554026"/>
            <a:ext cx="180023" cy="1948984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正方形/長方形 31"/>
          <p:cNvSpPr/>
          <p:nvPr/>
        </p:nvSpPr>
        <p:spPr>
          <a:xfrm>
            <a:off x="720090" y="7685727"/>
            <a:ext cx="180023" cy="1044099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AE8C6-58EE-436D-B799-A7B4319BCDEE}" type="datetimeFigureOut">
              <a:rPr kumimoji="1" lang="ja-JP" altLang="en-US" smtClean="0"/>
              <a:pPr/>
              <a:t>2014/5/23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9474F-FA09-43DE-8FBF-A89D3658213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5220652" y="418125"/>
            <a:ext cx="1620203" cy="8908676"/>
          </a:xfrm>
        </p:spPr>
        <p:txBody>
          <a:bodyPr vert="eaVert"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60045" y="418125"/>
            <a:ext cx="4740593" cy="8908676"/>
          </a:xfrm>
        </p:spPr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AE8C6-58EE-436D-B799-A7B4319BCDEE}" type="datetimeFigureOut">
              <a:rPr kumimoji="1" lang="ja-JP" altLang="en-US" smtClean="0"/>
              <a:pPr/>
              <a:t>2014/5/23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9474F-FA09-43DE-8FBF-A89D3658213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7" name="直線コネクタ 6"/>
          <p:cNvSpPr>
            <a:spLocks noChangeShapeType="1"/>
          </p:cNvSpPr>
          <p:nvPr/>
        </p:nvSpPr>
        <p:spPr bwMode="auto">
          <a:xfrm>
            <a:off x="360045" y="9672415"/>
            <a:ext cx="648081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二等辺三角形 7"/>
          <p:cNvSpPr>
            <a:spLocks noChangeAspect="1"/>
          </p:cNvSpPr>
          <p:nvPr/>
        </p:nvSpPr>
        <p:spPr>
          <a:xfrm rot="5400000">
            <a:off x="259909" y="9890644"/>
            <a:ext cx="290559" cy="94747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直線コネクタ 8"/>
          <p:cNvSpPr>
            <a:spLocks noChangeShapeType="1"/>
          </p:cNvSpPr>
          <p:nvPr/>
        </p:nvSpPr>
        <p:spPr bwMode="auto">
          <a:xfrm rot="5400000">
            <a:off x="707782" y="4874824"/>
            <a:ext cx="8909643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AE8C6-58EE-436D-B799-A7B4319BCDEE}" type="datetimeFigureOut">
              <a:rPr kumimoji="1" lang="ja-JP" altLang="en-US" smtClean="0"/>
              <a:pPr/>
              <a:t>2014/5/23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9474F-FA09-43DE-8FBF-A89D3658213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8" name="コンテンツ プレースホルダー 7"/>
          <p:cNvSpPr>
            <a:spLocks noGrp="1"/>
          </p:cNvSpPr>
          <p:nvPr>
            <p:ph sz="quarter" idx="1"/>
          </p:nvPr>
        </p:nvSpPr>
        <p:spPr>
          <a:xfrm>
            <a:off x="360045" y="1856176"/>
            <a:ext cx="6480810" cy="7517511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0120" y="4524428"/>
            <a:ext cx="5400675" cy="1624154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020127" y="6496615"/>
            <a:ext cx="5340668" cy="1740165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5040630" y="9675315"/>
            <a:ext cx="1800225" cy="556853"/>
          </a:xfrm>
        </p:spPr>
        <p:txBody>
          <a:bodyPr/>
          <a:lstStyle/>
          <a:p>
            <a:fld id="{5F2AE8C6-58EE-436D-B799-A7B4319BCDEE}" type="datetimeFigureOut">
              <a:rPr kumimoji="1" lang="ja-JP" altLang="en-US" smtClean="0"/>
              <a:pPr/>
              <a:t>2014/5/23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2282685" y="9675315"/>
            <a:ext cx="2736342" cy="556853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842505" y="9675315"/>
            <a:ext cx="1197750" cy="556853"/>
          </a:xfrm>
        </p:spPr>
        <p:txBody>
          <a:bodyPr/>
          <a:lstStyle/>
          <a:p>
            <a:fld id="{13B9474F-FA09-43DE-8FBF-A89D3658213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720090" y="4292406"/>
            <a:ext cx="5760720" cy="1948984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正方形/長方形 7"/>
          <p:cNvSpPr/>
          <p:nvPr/>
        </p:nvSpPr>
        <p:spPr>
          <a:xfrm>
            <a:off x="720090" y="4292406"/>
            <a:ext cx="180023" cy="1948984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60045" y="348033"/>
            <a:ext cx="6480810" cy="1392132"/>
          </a:xfrm>
        </p:spPr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AE8C6-58EE-436D-B799-A7B4319BCDEE}" type="datetimeFigureOut">
              <a:rPr kumimoji="1" lang="ja-JP" altLang="en-US" smtClean="0"/>
              <a:pPr/>
              <a:t>2014/5/23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9474F-FA09-43DE-8FBF-A89D3658213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9" name="コンテンツ プレースホルダー 8"/>
          <p:cNvSpPr>
            <a:spLocks noGrp="1"/>
          </p:cNvSpPr>
          <p:nvPr>
            <p:ph sz="quarter" idx="1"/>
          </p:nvPr>
        </p:nvSpPr>
        <p:spPr>
          <a:xfrm>
            <a:off x="360045" y="1856176"/>
            <a:ext cx="3182798" cy="7517511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11" name="コンテンツ プレースホルダー 10"/>
          <p:cNvSpPr>
            <a:spLocks noGrp="1"/>
          </p:cNvSpPr>
          <p:nvPr>
            <p:ph sz="quarter" idx="2"/>
          </p:nvPr>
        </p:nvSpPr>
        <p:spPr>
          <a:xfrm>
            <a:off x="3647856" y="1851535"/>
            <a:ext cx="3182798" cy="7517511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60045" y="348033"/>
            <a:ext cx="6480810" cy="1392132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60045" y="1957685"/>
            <a:ext cx="3181648" cy="1044099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3"/>
          </p:nvPr>
        </p:nvSpPr>
        <p:spPr>
          <a:xfrm>
            <a:off x="3660458" y="1972187"/>
            <a:ext cx="3182898" cy="1044099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AE8C6-58EE-436D-B799-A7B4319BCDEE}" type="datetimeFigureOut">
              <a:rPr kumimoji="1" lang="ja-JP" altLang="en-US" smtClean="0"/>
              <a:pPr/>
              <a:t>2014/5/23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9474F-FA09-43DE-8FBF-A89D3658213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11" name="コンテンツ プレースホルダー 10"/>
          <p:cNvSpPr>
            <a:spLocks noGrp="1"/>
          </p:cNvSpPr>
          <p:nvPr>
            <p:ph sz="quarter" idx="2"/>
          </p:nvPr>
        </p:nvSpPr>
        <p:spPr>
          <a:xfrm>
            <a:off x="360045" y="3248307"/>
            <a:ext cx="3180398" cy="6148582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13" name="コンテンツ プレースホルダー 12"/>
          <p:cNvSpPr>
            <a:spLocks noGrp="1"/>
          </p:cNvSpPr>
          <p:nvPr>
            <p:ph sz="quarter" idx="4"/>
          </p:nvPr>
        </p:nvSpPr>
        <p:spPr>
          <a:xfrm>
            <a:off x="3660457" y="3248307"/>
            <a:ext cx="3180398" cy="6148582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60045" y="348033"/>
            <a:ext cx="6480810" cy="1392132"/>
          </a:xfrm>
        </p:spPr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AE8C6-58EE-436D-B799-A7B4319BCDEE}" type="datetimeFigureOut">
              <a:rPr kumimoji="1" lang="ja-JP" altLang="en-US" smtClean="0"/>
              <a:pPr/>
              <a:t>2014/5/23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9474F-FA09-43DE-8FBF-A89D3658213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6" name="二等辺三角形 5"/>
          <p:cNvSpPr>
            <a:spLocks noChangeAspect="1"/>
          </p:cNvSpPr>
          <p:nvPr/>
        </p:nvSpPr>
        <p:spPr>
          <a:xfrm rot="5400000">
            <a:off x="259909" y="9890644"/>
            <a:ext cx="290559" cy="94747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AE8C6-58EE-436D-B799-A7B4319BCDEE}" type="datetimeFigureOut">
              <a:rPr kumimoji="1" lang="ja-JP" altLang="en-US" smtClean="0"/>
              <a:pPr/>
              <a:t>2014/5/23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9474F-FA09-43DE-8FBF-A89D3658213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5" name="直線コネクタ 4"/>
          <p:cNvSpPr>
            <a:spLocks noChangeShapeType="1"/>
          </p:cNvSpPr>
          <p:nvPr/>
        </p:nvSpPr>
        <p:spPr bwMode="auto">
          <a:xfrm>
            <a:off x="360045" y="9672415"/>
            <a:ext cx="648081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二等辺三角形 5"/>
          <p:cNvSpPr>
            <a:spLocks noChangeAspect="1"/>
          </p:cNvSpPr>
          <p:nvPr/>
        </p:nvSpPr>
        <p:spPr>
          <a:xfrm rot="5400000">
            <a:off x="259909" y="9890644"/>
            <a:ext cx="290559" cy="94747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80622" y="464044"/>
            <a:ext cx="1980248" cy="1276121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2"/>
          </p:nvPr>
        </p:nvSpPr>
        <p:spPr>
          <a:xfrm>
            <a:off x="4980622" y="1856176"/>
            <a:ext cx="1980248" cy="7373949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AE8C6-58EE-436D-B799-A7B4319BCDEE}" type="datetimeFigureOut">
              <a:rPr kumimoji="1" lang="ja-JP" altLang="en-US" smtClean="0"/>
              <a:pPr/>
              <a:t>2014/5/23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9474F-FA09-43DE-8FBF-A89D3658213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8" name="直線コネクタ 7"/>
          <p:cNvSpPr>
            <a:spLocks noChangeShapeType="1"/>
          </p:cNvSpPr>
          <p:nvPr/>
        </p:nvSpPr>
        <p:spPr bwMode="auto">
          <a:xfrm>
            <a:off x="360045" y="9672415"/>
            <a:ext cx="648081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直線コネクタ 9"/>
          <p:cNvSpPr>
            <a:spLocks noChangeShapeType="1"/>
          </p:cNvSpPr>
          <p:nvPr/>
        </p:nvSpPr>
        <p:spPr bwMode="auto">
          <a:xfrm rot="5400000">
            <a:off x="271270" y="5060979"/>
            <a:ext cx="9188069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二等辺三角形 8"/>
          <p:cNvSpPr>
            <a:spLocks noChangeAspect="1"/>
          </p:cNvSpPr>
          <p:nvPr/>
        </p:nvSpPr>
        <p:spPr>
          <a:xfrm rot="5400000">
            <a:off x="259909" y="9890644"/>
            <a:ext cx="290559" cy="94747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コンテンツ プレースホルダー 11"/>
          <p:cNvSpPr>
            <a:spLocks noGrp="1"/>
          </p:cNvSpPr>
          <p:nvPr>
            <p:ph sz="quarter" idx="1"/>
          </p:nvPr>
        </p:nvSpPr>
        <p:spPr>
          <a:xfrm>
            <a:off x="240030" y="464044"/>
            <a:ext cx="4500563" cy="8700823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60045" y="762530"/>
            <a:ext cx="6480810" cy="1027181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60045" y="2900275"/>
            <a:ext cx="6480810" cy="6501255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ja-JP" altLang="en-US" smtClean="0"/>
              <a:t>アイコンをクリックして図を追加</a:t>
            </a:r>
            <a:endParaRPr kumimoji="0" 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60045" y="1856176"/>
            <a:ext cx="6480810" cy="812077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AE8C6-58EE-436D-B799-A7B4319BCDEE}" type="datetimeFigureOut">
              <a:rPr kumimoji="1" lang="ja-JP" altLang="en-US" smtClean="0"/>
              <a:pPr/>
              <a:t>2014/5/23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9474F-FA09-43DE-8FBF-A89D3658213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8" name="直線コネクタ 7"/>
          <p:cNvSpPr>
            <a:spLocks noChangeShapeType="1"/>
          </p:cNvSpPr>
          <p:nvPr/>
        </p:nvSpPr>
        <p:spPr bwMode="auto">
          <a:xfrm>
            <a:off x="360045" y="9672415"/>
            <a:ext cx="648081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二等辺三角形 8"/>
          <p:cNvSpPr>
            <a:spLocks noChangeAspect="1"/>
          </p:cNvSpPr>
          <p:nvPr/>
        </p:nvSpPr>
        <p:spPr>
          <a:xfrm rot="5400000">
            <a:off x="259909" y="9890644"/>
            <a:ext cx="290559" cy="94747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正方形/長方形 9"/>
          <p:cNvSpPr/>
          <p:nvPr/>
        </p:nvSpPr>
        <p:spPr>
          <a:xfrm>
            <a:off x="360045" y="762530"/>
            <a:ext cx="144018" cy="1044099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タイトル プレースホルダー 21"/>
          <p:cNvSpPr>
            <a:spLocks noGrp="1"/>
          </p:cNvSpPr>
          <p:nvPr>
            <p:ph type="title"/>
          </p:nvPr>
        </p:nvSpPr>
        <p:spPr>
          <a:xfrm>
            <a:off x="360045" y="232022"/>
            <a:ext cx="6480810" cy="1508143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13" name="テキスト プレースホルダー 12"/>
          <p:cNvSpPr>
            <a:spLocks noGrp="1"/>
          </p:cNvSpPr>
          <p:nvPr>
            <p:ph type="body" idx="1"/>
          </p:nvPr>
        </p:nvSpPr>
        <p:spPr>
          <a:xfrm>
            <a:off x="360045" y="1856176"/>
            <a:ext cx="6480810" cy="7475747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  <a:p>
            <a:pPr lvl="1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2 </a:t>
            </a:r>
            <a:r>
              <a:rPr kumimoji="0" lang="ja-JP" altLang="en-US" smtClean="0"/>
              <a:t>レベル</a:t>
            </a:r>
          </a:p>
          <a:p>
            <a:pPr lvl="2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3 </a:t>
            </a:r>
            <a:r>
              <a:rPr kumimoji="0" lang="ja-JP" altLang="en-US" smtClean="0"/>
              <a:t>レベル</a:t>
            </a:r>
          </a:p>
          <a:p>
            <a:pPr lvl="3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4 </a:t>
            </a:r>
            <a:r>
              <a:rPr kumimoji="0" lang="ja-JP" altLang="en-US" smtClean="0"/>
              <a:t>レベル</a:t>
            </a:r>
          </a:p>
          <a:p>
            <a:pPr lvl="4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5 </a:t>
            </a:r>
            <a:r>
              <a:rPr kumimoji="0" lang="ja-JP" altLang="en-US" smtClean="0"/>
              <a:t>レベル</a:t>
            </a:r>
            <a:endParaRPr kumimoji="0" lang="en-US"/>
          </a:p>
        </p:txBody>
      </p:sp>
      <p:sp>
        <p:nvSpPr>
          <p:cNvPr id="14" name="日付プレースホルダー 13"/>
          <p:cNvSpPr>
            <a:spLocks noGrp="1"/>
          </p:cNvSpPr>
          <p:nvPr>
            <p:ph type="dt" sz="half" idx="2"/>
          </p:nvPr>
        </p:nvSpPr>
        <p:spPr>
          <a:xfrm>
            <a:off x="5040630" y="9677249"/>
            <a:ext cx="1802625" cy="556853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F2AE8C6-58EE-436D-B799-A7B4319BCDEE}" type="datetimeFigureOut">
              <a:rPr kumimoji="1" lang="ja-JP" altLang="en-US" smtClean="0"/>
              <a:pPr/>
              <a:t>2014/5/23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3"/>
          </p:nvPr>
        </p:nvSpPr>
        <p:spPr>
          <a:xfrm>
            <a:off x="2282685" y="9677249"/>
            <a:ext cx="2760345" cy="556853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23" name="スライド番号プレースホルダー 22"/>
          <p:cNvSpPr>
            <a:spLocks noGrp="1"/>
          </p:cNvSpPr>
          <p:nvPr>
            <p:ph type="sldNum" sz="quarter" idx="4"/>
          </p:nvPr>
        </p:nvSpPr>
        <p:spPr>
          <a:xfrm>
            <a:off x="482460" y="9677249"/>
            <a:ext cx="1560195" cy="556853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3B9474F-FA09-43DE-8FBF-A89D3658213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28" name="直線コネクタ 27"/>
          <p:cNvSpPr>
            <a:spLocks noChangeShapeType="1"/>
          </p:cNvSpPr>
          <p:nvPr/>
        </p:nvSpPr>
        <p:spPr bwMode="auto">
          <a:xfrm>
            <a:off x="360045" y="9672415"/>
            <a:ext cx="648081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直線コネクタ 28"/>
          <p:cNvSpPr>
            <a:spLocks noChangeShapeType="1"/>
          </p:cNvSpPr>
          <p:nvPr/>
        </p:nvSpPr>
        <p:spPr bwMode="auto">
          <a:xfrm>
            <a:off x="360045" y="1740165"/>
            <a:ext cx="648081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二等辺三角形 9"/>
          <p:cNvSpPr>
            <a:spLocks noChangeAspect="1"/>
          </p:cNvSpPr>
          <p:nvPr/>
        </p:nvSpPr>
        <p:spPr>
          <a:xfrm rot="5400000">
            <a:off x="259909" y="9890644"/>
            <a:ext cx="290559" cy="94747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1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1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1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1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1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1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hyperlink" Target="mailto:kokuko-renkei@adm.tottori-u.ac.jp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6" Type="http://schemas.openxmlformats.org/officeDocument/2006/relationships/hyperlink" Target="mailto:sakihara@ciatu.tottori-u.ac.jp" TargetMode="External"/><Relationship Id="rId5" Type="http://schemas.openxmlformats.org/officeDocument/2006/relationships/hyperlink" Target="http://global.ciatu.tottori-u.ac.jp/ja" TargetMode="External"/><Relationship Id="rId4" Type="http://schemas.openxmlformats.org/officeDocument/2006/relationships/hyperlink" Target="http://www1.mcu.edu.tw/Apps/SB/SB_Site.aspx?PageID=164&amp;L_ID=3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global-2\Desktop\H26年 銘傳中国語研修\P1010708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75" b="26928"/>
          <a:stretch/>
        </p:blipFill>
        <p:spPr bwMode="auto">
          <a:xfrm>
            <a:off x="50" y="75"/>
            <a:ext cx="7200900" cy="3780259"/>
          </a:xfrm>
          <a:prstGeom prst="rect">
            <a:avLst/>
          </a:prstGeom>
          <a:ln>
            <a:noFill/>
          </a:ln>
          <a:effectLst>
            <a:softEdge rad="381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テキスト ボックス 9"/>
          <p:cNvSpPr txBox="1"/>
          <p:nvPr/>
        </p:nvSpPr>
        <p:spPr>
          <a:xfrm>
            <a:off x="50" y="2233662"/>
            <a:ext cx="7200900" cy="1456005"/>
          </a:xfrm>
          <a:prstGeom prst="rect">
            <a:avLst/>
          </a:prstGeom>
          <a:noFill/>
        </p:spPr>
        <p:txBody>
          <a:bodyPr wrap="square" lIns="100803" tIns="50402" rIns="100803" bIns="50402" rtlCol="0">
            <a:spAutoFit/>
          </a:bodyPr>
          <a:lstStyle/>
          <a:p>
            <a:r>
              <a:rPr lang="ja-JP" altLang="en-US" sz="2800" dirty="0" smtClean="0">
                <a:ln>
                  <a:solidFill>
                    <a:schemeClr val="bg1"/>
                  </a:solidFill>
                </a:ln>
                <a:solidFill>
                  <a:srgbClr val="FF000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＊募集説明会＊</a:t>
            </a:r>
            <a:endParaRPr lang="ja-JP" altLang="en-US" sz="2800" dirty="0">
              <a:ln>
                <a:solidFill>
                  <a:schemeClr val="bg1"/>
                </a:solidFill>
              </a:ln>
              <a:solidFill>
                <a:srgbClr val="FF0000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r>
              <a:rPr lang="ja-JP" altLang="en-US" b="1" dirty="0">
                <a:ln>
                  <a:solidFill>
                    <a:schemeClr val="bg1"/>
                  </a:solidFill>
                </a:ln>
                <a:solidFill>
                  <a:srgbClr val="FF000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日時</a:t>
            </a:r>
            <a:r>
              <a:rPr lang="ja-JP" altLang="en-US" b="1" dirty="0" smtClean="0">
                <a:ln>
                  <a:solidFill>
                    <a:schemeClr val="bg1"/>
                  </a:solidFill>
                </a:ln>
                <a:solidFill>
                  <a:srgbClr val="FF000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：</a:t>
            </a:r>
            <a:r>
              <a:rPr lang="en-US" altLang="ja-JP" b="1" dirty="0" smtClean="0">
                <a:ln>
                  <a:solidFill>
                    <a:schemeClr val="bg1"/>
                  </a:solidFill>
                </a:ln>
                <a:solidFill>
                  <a:srgbClr val="FF000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5</a:t>
            </a:r>
            <a:r>
              <a:rPr lang="ja-JP" altLang="en-US" b="1" dirty="0">
                <a:ln>
                  <a:solidFill>
                    <a:schemeClr val="bg1"/>
                  </a:solidFill>
                </a:ln>
                <a:solidFill>
                  <a:srgbClr val="FF000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月</a:t>
            </a:r>
            <a:r>
              <a:rPr lang="en-US" altLang="ja-JP" b="1" dirty="0" smtClean="0">
                <a:ln>
                  <a:solidFill>
                    <a:schemeClr val="bg1"/>
                  </a:solidFill>
                </a:ln>
                <a:solidFill>
                  <a:srgbClr val="FF000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28</a:t>
            </a:r>
            <a:r>
              <a:rPr lang="ja-JP" altLang="en-US" b="1" dirty="0" smtClean="0">
                <a:ln>
                  <a:solidFill>
                    <a:schemeClr val="bg1"/>
                  </a:solidFill>
                </a:ln>
                <a:solidFill>
                  <a:srgbClr val="FF000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日</a:t>
            </a:r>
            <a:r>
              <a:rPr lang="ja-JP" altLang="en-US" b="1" dirty="0">
                <a:ln>
                  <a:solidFill>
                    <a:schemeClr val="bg1"/>
                  </a:solidFill>
                </a:ln>
                <a:solidFill>
                  <a:srgbClr val="FF000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（水</a:t>
            </a:r>
            <a:r>
              <a:rPr lang="ja-JP" altLang="en-US" b="1" dirty="0" smtClean="0">
                <a:ln>
                  <a:solidFill>
                    <a:schemeClr val="bg1"/>
                  </a:solidFill>
                </a:ln>
                <a:solidFill>
                  <a:srgbClr val="FF000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）</a:t>
            </a:r>
            <a:r>
              <a:rPr lang="en-US" altLang="ja-JP" b="1" dirty="0" smtClean="0">
                <a:ln>
                  <a:solidFill>
                    <a:schemeClr val="bg1"/>
                  </a:solidFill>
                </a:ln>
                <a:solidFill>
                  <a:srgbClr val="FF000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30</a:t>
            </a:r>
            <a:r>
              <a:rPr lang="ja-JP" altLang="en-US" b="1" dirty="0" smtClean="0">
                <a:ln>
                  <a:solidFill>
                    <a:schemeClr val="bg1"/>
                  </a:solidFill>
                </a:ln>
                <a:solidFill>
                  <a:srgbClr val="FF000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日</a:t>
            </a:r>
            <a:r>
              <a:rPr lang="ja-JP" altLang="en-US" b="1" dirty="0">
                <a:ln>
                  <a:solidFill>
                    <a:schemeClr val="bg1"/>
                  </a:solidFill>
                </a:ln>
                <a:solidFill>
                  <a:srgbClr val="FF000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（</a:t>
            </a:r>
            <a:r>
              <a:rPr lang="ja-JP" altLang="en-US" b="1" dirty="0" smtClean="0">
                <a:ln>
                  <a:solidFill>
                    <a:schemeClr val="bg1"/>
                  </a:solidFill>
                </a:ln>
                <a:solidFill>
                  <a:srgbClr val="FF000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金）両日とも</a:t>
            </a:r>
            <a:r>
              <a:rPr lang="en-US" altLang="ja-JP" b="1" dirty="0" smtClean="0">
                <a:ln>
                  <a:solidFill>
                    <a:schemeClr val="bg1"/>
                  </a:solidFill>
                </a:ln>
                <a:solidFill>
                  <a:srgbClr val="FF000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12</a:t>
            </a:r>
            <a:r>
              <a:rPr lang="ja-JP" altLang="en-US" b="1" dirty="0" smtClean="0">
                <a:ln>
                  <a:solidFill>
                    <a:schemeClr val="bg1"/>
                  </a:solidFill>
                </a:ln>
                <a:solidFill>
                  <a:srgbClr val="FF000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：</a:t>
            </a:r>
            <a:r>
              <a:rPr lang="en-US" altLang="ja-JP" b="1" dirty="0">
                <a:ln>
                  <a:solidFill>
                    <a:schemeClr val="bg1"/>
                  </a:solidFill>
                </a:ln>
                <a:solidFill>
                  <a:srgbClr val="FF000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15</a:t>
            </a:r>
            <a:r>
              <a:rPr lang="ja-JP" altLang="en-US" b="1" dirty="0" smtClean="0">
                <a:ln>
                  <a:solidFill>
                    <a:schemeClr val="bg1"/>
                  </a:solidFill>
                </a:ln>
                <a:solidFill>
                  <a:srgbClr val="FF000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～</a:t>
            </a:r>
            <a:r>
              <a:rPr lang="en-US" altLang="ja-JP" b="1" dirty="0" smtClean="0">
                <a:ln>
                  <a:solidFill>
                    <a:schemeClr val="bg1"/>
                  </a:solidFill>
                </a:ln>
                <a:solidFill>
                  <a:srgbClr val="FF000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12</a:t>
            </a:r>
            <a:r>
              <a:rPr lang="ja-JP" altLang="en-US" b="1" dirty="0" smtClean="0">
                <a:ln>
                  <a:solidFill>
                    <a:schemeClr val="bg1"/>
                  </a:solidFill>
                </a:ln>
                <a:solidFill>
                  <a:srgbClr val="FF000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：</a:t>
            </a:r>
            <a:r>
              <a:rPr lang="en-US" altLang="ja-JP" b="1" dirty="0" smtClean="0">
                <a:ln>
                  <a:solidFill>
                    <a:schemeClr val="bg1"/>
                  </a:solidFill>
                </a:ln>
                <a:solidFill>
                  <a:srgbClr val="FF000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45</a:t>
            </a:r>
            <a:endParaRPr lang="en-US" altLang="ja-JP" b="1" dirty="0">
              <a:ln>
                <a:solidFill>
                  <a:schemeClr val="bg1"/>
                </a:solidFill>
              </a:ln>
              <a:solidFill>
                <a:srgbClr val="FF0000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r>
              <a:rPr lang="ja-JP" altLang="en-US" b="1" dirty="0" smtClean="0">
                <a:ln>
                  <a:solidFill>
                    <a:schemeClr val="bg1"/>
                  </a:solidFill>
                </a:ln>
                <a:solidFill>
                  <a:srgbClr val="FF000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場所：鳥取キャンパス　地域学部棟</a:t>
            </a:r>
            <a:r>
              <a:rPr lang="ja-JP" altLang="en-US" b="1" dirty="0">
                <a:ln>
                  <a:solidFill>
                    <a:schemeClr val="bg1"/>
                  </a:solidFill>
                </a:ln>
                <a:solidFill>
                  <a:srgbClr val="FF000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２</a:t>
            </a:r>
            <a:r>
              <a:rPr lang="ja-JP" altLang="en-US" b="1" dirty="0" smtClean="0">
                <a:ln>
                  <a:solidFill>
                    <a:schemeClr val="bg1"/>
                  </a:solidFill>
                </a:ln>
                <a:solidFill>
                  <a:srgbClr val="FF000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階　</a:t>
            </a:r>
            <a:r>
              <a:rPr lang="ja-JP" altLang="en-US" b="1" dirty="0">
                <a:ln>
                  <a:solidFill>
                    <a:schemeClr val="bg1"/>
                  </a:solidFill>
                </a:ln>
                <a:solidFill>
                  <a:srgbClr val="FF000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多目的</a:t>
            </a:r>
            <a:r>
              <a:rPr lang="ja-JP" altLang="en-US" b="1" dirty="0" smtClean="0">
                <a:ln>
                  <a:solidFill>
                    <a:schemeClr val="bg1"/>
                  </a:solidFill>
                </a:ln>
                <a:solidFill>
                  <a:srgbClr val="FF000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会議室</a:t>
            </a:r>
            <a:endParaRPr lang="en-US" altLang="ja-JP" b="1" dirty="0" smtClean="0">
              <a:ln>
                <a:solidFill>
                  <a:schemeClr val="bg1"/>
                </a:solidFill>
              </a:ln>
              <a:solidFill>
                <a:srgbClr val="FF0000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r>
              <a:rPr lang="ja-JP" altLang="en-US" b="1" dirty="0" smtClean="0">
                <a:ln>
                  <a:solidFill>
                    <a:schemeClr val="bg1"/>
                  </a:solidFill>
                </a:ln>
                <a:solidFill>
                  <a:srgbClr val="FF000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　　   米子キャンパス　医学部図書館会議室（</a:t>
            </a:r>
            <a:r>
              <a:rPr lang="en-US" altLang="ja-JP" b="1" dirty="0" smtClean="0">
                <a:ln>
                  <a:solidFill>
                    <a:schemeClr val="bg1"/>
                  </a:solidFill>
                </a:ln>
                <a:solidFill>
                  <a:srgbClr val="FF000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LAN</a:t>
            </a:r>
            <a:r>
              <a:rPr lang="ja-JP" altLang="en-US" b="1" dirty="0" smtClean="0">
                <a:ln>
                  <a:solidFill>
                    <a:schemeClr val="bg1"/>
                  </a:solidFill>
                </a:ln>
                <a:solidFill>
                  <a:srgbClr val="FF000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中</a:t>
            </a:r>
            <a:r>
              <a:rPr lang="ja-JP" altLang="en-US" dirty="0" smtClean="0">
                <a:ln>
                  <a:solidFill>
                    <a:schemeClr val="bg1"/>
                  </a:solidFill>
                </a:ln>
                <a:solidFill>
                  <a:srgbClr val="FF000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継）</a:t>
            </a:r>
            <a:endParaRPr lang="ja-JP" altLang="en-US" dirty="0">
              <a:ln>
                <a:solidFill>
                  <a:schemeClr val="bg1"/>
                </a:solidFill>
              </a:ln>
              <a:solidFill>
                <a:srgbClr val="FF0000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273682" y="7281848"/>
            <a:ext cx="5065763" cy="609620"/>
          </a:xfrm>
          <a:prstGeom prst="rect">
            <a:avLst/>
          </a:prstGeom>
        </p:spPr>
        <p:txBody>
          <a:bodyPr wrap="square" lIns="100803" tIns="50402" rIns="100803" bIns="50402">
            <a:spAutoFit/>
          </a:bodyPr>
          <a:lstStyle/>
          <a:p>
            <a:endParaRPr lang="en-US" altLang="ja-JP" sz="1100" dirty="0">
              <a:solidFill>
                <a:schemeClr val="bg1"/>
              </a:solidFill>
              <a:latin typeface="HG創英角ﾎﾟｯﾌﾟ体" pitchFamily="49" charset="-128"/>
              <a:ea typeface="HG創英角ﾎﾟｯﾌﾟ体" pitchFamily="49" charset="-128"/>
            </a:endParaRPr>
          </a:p>
          <a:p>
            <a:endParaRPr lang="en-US" altLang="ja-JP" sz="1100" dirty="0">
              <a:solidFill>
                <a:schemeClr val="bg1"/>
              </a:solidFill>
              <a:latin typeface="HG創英角ﾎﾟｯﾌﾟ体" pitchFamily="49" charset="-128"/>
              <a:ea typeface="HG創英角ﾎﾟｯﾌﾟ体" pitchFamily="49" charset="-128"/>
            </a:endParaRPr>
          </a:p>
          <a:p>
            <a:endParaRPr lang="ja-JP" altLang="en-US" sz="1100" dirty="0">
              <a:solidFill>
                <a:schemeClr val="bg1"/>
              </a:solidFill>
              <a:latin typeface="HG創英角ﾎﾟｯﾌﾟ体" pitchFamily="49" charset="-128"/>
              <a:ea typeface="HG創英角ﾎﾟｯﾌﾟ体" pitchFamily="49" charset="-128"/>
            </a:endParaRPr>
          </a:p>
        </p:txBody>
      </p:sp>
      <p:sp>
        <p:nvSpPr>
          <p:cNvPr id="21" name="正方形/長方形 20"/>
          <p:cNvSpPr/>
          <p:nvPr/>
        </p:nvSpPr>
        <p:spPr>
          <a:xfrm>
            <a:off x="0" y="4717972"/>
            <a:ext cx="7200900" cy="5767955"/>
          </a:xfrm>
          <a:prstGeom prst="rect">
            <a:avLst/>
          </a:prstGeom>
        </p:spPr>
        <p:txBody>
          <a:bodyPr wrap="square" lIns="100803" tIns="50402" rIns="100803" bIns="50402">
            <a:spAutoFit/>
          </a:bodyPr>
          <a:lstStyle/>
          <a:p>
            <a:r>
              <a:rPr lang="ja-JP" altLang="en-US" sz="1100" dirty="0">
                <a:solidFill>
                  <a:srgbClr val="FF0000"/>
                </a:solidFill>
                <a:latin typeface="HG創英角ﾎﾟｯﾌﾟ体" pitchFamily="49" charset="-128"/>
                <a:ea typeface="HG創英角ﾎﾟｯﾌﾟ体" pitchFamily="49" charset="-128"/>
              </a:rPr>
              <a:t>＊研修先・宿泊先</a:t>
            </a:r>
          </a:p>
          <a:p>
            <a:r>
              <a:rPr lang="ja-JP" altLang="en-US" sz="1100" dirty="0">
                <a:solidFill>
                  <a:srgbClr val="002060"/>
                </a:solidFill>
                <a:latin typeface="HG創英角ﾎﾟｯﾌﾟ体" pitchFamily="49" charset="-128"/>
                <a:ea typeface="HG創英角ﾎﾟｯﾌﾟ体" pitchFamily="49" charset="-128"/>
              </a:rPr>
              <a:t>　銘傳</a:t>
            </a:r>
            <a:r>
              <a:rPr lang="en-US" altLang="ja-JP" sz="1100" dirty="0">
                <a:solidFill>
                  <a:srgbClr val="002060"/>
                </a:solidFill>
                <a:latin typeface="HG創英角ﾎﾟｯﾌﾟ体" pitchFamily="49" charset="-128"/>
                <a:ea typeface="HG創英角ﾎﾟｯﾌﾟ体" pitchFamily="49" charset="-128"/>
              </a:rPr>
              <a:t>(</a:t>
            </a:r>
            <a:r>
              <a:rPr lang="ja-JP" altLang="en-US" sz="1100" dirty="0" err="1">
                <a:solidFill>
                  <a:srgbClr val="002060"/>
                </a:solidFill>
                <a:latin typeface="HG創英角ﾎﾟｯﾌﾟ体" pitchFamily="49" charset="-128"/>
                <a:ea typeface="HG創英角ﾎﾟｯﾌﾟ体" pitchFamily="49" charset="-128"/>
              </a:rPr>
              <a:t>めい</a:t>
            </a:r>
            <a:r>
              <a:rPr lang="ja-JP" altLang="en-US" sz="1100" dirty="0">
                <a:solidFill>
                  <a:srgbClr val="002060"/>
                </a:solidFill>
                <a:latin typeface="HG創英角ﾎﾟｯﾌﾟ体" pitchFamily="49" charset="-128"/>
                <a:ea typeface="HG創英角ﾎﾟｯﾌﾟ体" pitchFamily="49" charset="-128"/>
              </a:rPr>
              <a:t>でん</a:t>
            </a:r>
            <a:r>
              <a:rPr lang="en-US" altLang="ja-JP" sz="1100" dirty="0">
                <a:solidFill>
                  <a:srgbClr val="002060"/>
                </a:solidFill>
                <a:latin typeface="HG創英角ﾎﾟｯﾌﾟ体" pitchFamily="49" charset="-128"/>
                <a:ea typeface="HG創英角ﾎﾟｯﾌﾟ体" pitchFamily="49" charset="-128"/>
              </a:rPr>
              <a:t>)</a:t>
            </a:r>
            <a:r>
              <a:rPr lang="ja-JP" altLang="en-US" sz="1100" dirty="0" smtClean="0">
                <a:solidFill>
                  <a:srgbClr val="002060"/>
                </a:solidFill>
                <a:latin typeface="HG創英角ﾎﾟｯﾌﾟ体" pitchFamily="49" charset="-128"/>
                <a:ea typeface="HG創英角ﾎﾟｯﾌﾟ体" pitchFamily="49" charset="-128"/>
              </a:rPr>
              <a:t>大学　基</a:t>
            </a:r>
            <a:r>
              <a:rPr lang="ja-JP" altLang="en-US" sz="1100" dirty="0">
                <a:solidFill>
                  <a:srgbClr val="002060"/>
                </a:solidFill>
                <a:latin typeface="HG創英角ﾎﾟｯﾌﾟ体" pitchFamily="49" charset="-128"/>
                <a:ea typeface="HG創英角ﾎﾟｯﾌﾟ体" pitchFamily="49" charset="-128"/>
              </a:rPr>
              <a:t>河キャンパス</a:t>
            </a:r>
            <a:r>
              <a:rPr lang="ja-JP" altLang="en-US" sz="1100" dirty="0" smtClean="0">
                <a:solidFill>
                  <a:srgbClr val="002060"/>
                </a:solidFill>
                <a:latin typeface="HG創英角ﾎﾟｯﾌﾟ体" pitchFamily="49" charset="-128"/>
                <a:ea typeface="HG創英角ﾎﾟｯﾌﾟ体" pitchFamily="49" charset="-128"/>
              </a:rPr>
              <a:t>（台北市、</a:t>
            </a:r>
            <a:r>
              <a:rPr lang="en-US" altLang="ja-JP" sz="1100" dirty="0" smtClean="0">
                <a:solidFill>
                  <a:srgbClr val="002060"/>
                </a:solidFill>
                <a:latin typeface="HG創英角ﾎﾟｯﾌﾟ体" pitchFamily="49" charset="-128"/>
                <a:ea typeface="HG創英角ﾎﾟｯﾌﾟ体" pitchFamily="49" charset="-128"/>
              </a:rPr>
              <a:t>MRT</a:t>
            </a:r>
            <a:r>
              <a:rPr lang="ja-JP" altLang="en-US" sz="1100" dirty="0">
                <a:solidFill>
                  <a:srgbClr val="002060"/>
                </a:solidFill>
                <a:latin typeface="HG創英角ﾎﾟｯﾌﾟ体" pitchFamily="49" charset="-128"/>
                <a:ea typeface="HG創英角ﾎﾟｯﾌﾟ体" pitchFamily="49" charset="-128"/>
              </a:rPr>
              <a:t>士林駅から</a:t>
            </a:r>
            <a:r>
              <a:rPr lang="ja-JP" altLang="en-US" sz="1100" dirty="0" smtClean="0">
                <a:solidFill>
                  <a:srgbClr val="002060"/>
                </a:solidFill>
                <a:latin typeface="HG創英角ﾎﾟｯﾌﾟ体" pitchFamily="49" charset="-128"/>
                <a:ea typeface="HG創英角ﾎﾟｯﾌﾟ体" pitchFamily="49" charset="-128"/>
              </a:rPr>
              <a:t>徒歩</a:t>
            </a:r>
            <a:r>
              <a:rPr lang="en-US" altLang="ja-JP" sz="1100" dirty="0" smtClean="0">
                <a:solidFill>
                  <a:srgbClr val="002060"/>
                </a:solidFill>
                <a:latin typeface="HG創英角ﾎﾟｯﾌﾟ体" pitchFamily="49" charset="-128"/>
                <a:ea typeface="HG創英角ﾎﾟｯﾌﾟ体" pitchFamily="49" charset="-128"/>
              </a:rPr>
              <a:t>5</a:t>
            </a:r>
            <a:r>
              <a:rPr lang="ja-JP" altLang="en-US" sz="1100" dirty="0" smtClean="0">
                <a:solidFill>
                  <a:srgbClr val="002060"/>
                </a:solidFill>
                <a:latin typeface="HG創英角ﾎﾟｯﾌﾟ体" pitchFamily="49" charset="-128"/>
                <a:ea typeface="HG創英角ﾎﾟｯﾌﾟ体" pitchFamily="49" charset="-128"/>
              </a:rPr>
              <a:t>分程度）</a:t>
            </a:r>
            <a:endParaRPr lang="en-US" altLang="ja-JP" sz="1100" dirty="0">
              <a:solidFill>
                <a:srgbClr val="002060"/>
              </a:solidFill>
              <a:latin typeface="HG創英角ﾎﾟｯﾌﾟ体" pitchFamily="49" charset="-128"/>
              <a:ea typeface="HG創英角ﾎﾟｯﾌﾟ体" pitchFamily="49" charset="-128"/>
            </a:endParaRPr>
          </a:p>
          <a:p>
            <a:r>
              <a:rPr lang="ja-JP" altLang="en-US" sz="1100" dirty="0">
                <a:solidFill>
                  <a:srgbClr val="002060"/>
                </a:solidFill>
                <a:latin typeface="HG創英角ﾎﾟｯﾌﾟ体" pitchFamily="49" charset="-128"/>
                <a:ea typeface="HG創英角ﾎﾟｯﾌﾟ体" pitchFamily="49" charset="-128"/>
              </a:rPr>
              <a:t>　</a:t>
            </a:r>
            <a:r>
              <a:rPr lang="ja-JP" altLang="ja-JP" sz="1100" dirty="0" smtClean="0">
                <a:solidFill>
                  <a:srgbClr val="002060"/>
                </a:solidFill>
                <a:latin typeface="HGS創英角ﾎﾟｯﾌﾟ体" pitchFamily="50" charset="-128"/>
                <a:ea typeface="HGS創英角ﾎﾟｯﾌﾟ体" pitchFamily="50" charset="-128"/>
              </a:rPr>
              <a:t>学生数</a:t>
            </a:r>
            <a:r>
              <a:rPr lang="ja-JP" altLang="en-US" sz="1100" dirty="0" smtClean="0">
                <a:solidFill>
                  <a:srgbClr val="002060"/>
                </a:solidFill>
                <a:latin typeface="HGS創英角ﾎﾟｯﾌﾟ体" pitchFamily="50" charset="-128"/>
                <a:ea typeface="HGS創英角ﾎﾟｯﾌﾟ体" pitchFamily="50" charset="-128"/>
              </a:rPr>
              <a:t>：約</a:t>
            </a:r>
            <a:r>
              <a:rPr lang="en-US" altLang="ja-JP" sz="1100" dirty="0" smtClean="0">
                <a:solidFill>
                  <a:srgbClr val="002060"/>
                </a:solidFill>
                <a:latin typeface="HGS創英角ﾎﾟｯﾌﾟ体" pitchFamily="50" charset="-128"/>
                <a:ea typeface="HGS創英角ﾎﾟｯﾌﾟ体" pitchFamily="50" charset="-128"/>
              </a:rPr>
              <a:t>17,000</a:t>
            </a:r>
            <a:r>
              <a:rPr lang="ja-JP" altLang="ja-JP" sz="1100" dirty="0" smtClean="0">
                <a:solidFill>
                  <a:srgbClr val="002060"/>
                </a:solidFill>
                <a:latin typeface="HGS創英角ﾎﾟｯﾌﾟ体" pitchFamily="50" charset="-128"/>
                <a:ea typeface="HGS創英角ﾎﾟｯﾌﾟ体" pitchFamily="50" charset="-128"/>
              </a:rPr>
              <a:t>人</a:t>
            </a:r>
            <a:r>
              <a:rPr lang="ja-JP" altLang="ja-JP" sz="1100" dirty="0">
                <a:solidFill>
                  <a:srgbClr val="002060"/>
                </a:solidFill>
                <a:latin typeface="HGS創英角ﾎﾟｯﾌﾟ体" pitchFamily="50" charset="-128"/>
                <a:ea typeface="HGS創英角ﾎﾟｯﾌﾟ体" pitchFamily="50" charset="-128"/>
              </a:rPr>
              <a:t>、</a:t>
            </a:r>
            <a:r>
              <a:rPr lang="ja-JP" altLang="ja-JP" sz="1100" dirty="0" smtClean="0">
                <a:solidFill>
                  <a:srgbClr val="002060"/>
                </a:solidFill>
                <a:latin typeface="HGS創英角ﾎﾟｯﾌﾟ体" pitchFamily="50" charset="-128"/>
                <a:ea typeface="HGS創英角ﾎﾟｯﾌﾟ体" pitchFamily="50" charset="-128"/>
              </a:rPr>
              <a:t>留学生</a:t>
            </a:r>
            <a:r>
              <a:rPr lang="ja-JP" altLang="en-US" sz="1100" dirty="0" smtClean="0">
                <a:solidFill>
                  <a:srgbClr val="002060"/>
                </a:solidFill>
                <a:latin typeface="HGS創英角ﾎﾟｯﾌﾟ体" pitchFamily="50" charset="-128"/>
                <a:ea typeface="HGS創英角ﾎﾟｯﾌﾟ体" pitchFamily="50" charset="-128"/>
              </a:rPr>
              <a:t>数：約</a:t>
            </a:r>
            <a:r>
              <a:rPr lang="en-US" altLang="ja-JP" sz="1100" dirty="0" smtClean="0">
                <a:solidFill>
                  <a:srgbClr val="002060"/>
                </a:solidFill>
                <a:latin typeface="HGS創英角ﾎﾟｯﾌﾟ体" pitchFamily="50" charset="-128"/>
                <a:ea typeface="HGS創英角ﾎﾟｯﾌﾟ体" pitchFamily="50" charset="-128"/>
              </a:rPr>
              <a:t>2,000</a:t>
            </a:r>
            <a:r>
              <a:rPr lang="ja-JP" altLang="en-US" sz="1100" dirty="0">
                <a:solidFill>
                  <a:srgbClr val="002060"/>
                </a:solidFill>
                <a:latin typeface="HGS創英角ﾎﾟｯﾌﾟ体" pitchFamily="50" charset="-128"/>
                <a:ea typeface="HGS創英角ﾎﾟｯﾌﾟ体" pitchFamily="50" charset="-128"/>
              </a:rPr>
              <a:t>人</a:t>
            </a:r>
            <a:r>
              <a:rPr lang="en-US" altLang="ja-JP" sz="1100" dirty="0">
                <a:solidFill>
                  <a:srgbClr val="002060"/>
                </a:solidFill>
                <a:latin typeface="HGS創英角ﾎﾟｯﾌﾟ体" pitchFamily="50" charset="-128"/>
                <a:ea typeface="HGS創英角ﾎﾟｯﾌﾟ体" pitchFamily="50" charset="-128"/>
              </a:rPr>
              <a:t>(72</a:t>
            </a:r>
            <a:r>
              <a:rPr lang="ja-JP" altLang="en-US" sz="1100" dirty="0">
                <a:solidFill>
                  <a:srgbClr val="002060"/>
                </a:solidFill>
                <a:latin typeface="HGS創英角ﾎﾟｯﾌﾟ体" pitchFamily="50" charset="-128"/>
                <a:ea typeface="HGS創英角ﾎﾟｯﾌﾟ体" pitchFamily="50" charset="-128"/>
              </a:rPr>
              <a:t>ヵ国</a:t>
            </a:r>
            <a:r>
              <a:rPr lang="en-US" altLang="ja-JP" sz="1100" dirty="0" smtClean="0">
                <a:solidFill>
                  <a:srgbClr val="002060"/>
                </a:solidFill>
                <a:latin typeface="HGS創英角ﾎﾟｯﾌﾟ体" pitchFamily="50" charset="-128"/>
                <a:ea typeface="HGS創英角ﾎﾟｯﾌﾟ体" pitchFamily="50" charset="-128"/>
              </a:rPr>
              <a:t>)</a:t>
            </a:r>
            <a:endParaRPr lang="en-US" altLang="ja-JP" sz="1100" dirty="0">
              <a:solidFill>
                <a:srgbClr val="002060"/>
              </a:solidFill>
              <a:latin typeface="HG創英角ﾎﾟｯﾌﾟ体" pitchFamily="49" charset="-128"/>
              <a:ea typeface="HG創英角ﾎﾟｯﾌﾟ体" pitchFamily="49" charset="-128"/>
            </a:endParaRPr>
          </a:p>
          <a:p>
            <a:r>
              <a:rPr lang="ja-JP" altLang="en-US" sz="1100" dirty="0">
                <a:solidFill>
                  <a:srgbClr val="002060"/>
                </a:solidFill>
                <a:latin typeface="HG創英角ﾎﾟｯﾌﾟ体" pitchFamily="49" charset="-128"/>
                <a:ea typeface="HG創英角ﾎﾟｯﾌﾟ体" pitchFamily="49" charset="-128"/>
              </a:rPr>
              <a:t>　銘傳大学が運営しているホテル（教室と同じ建物）に宿泊します</a:t>
            </a:r>
            <a:r>
              <a:rPr lang="ja-JP" altLang="en-US" sz="1100" dirty="0" smtClean="0">
                <a:solidFill>
                  <a:srgbClr val="002060"/>
                </a:solidFill>
                <a:latin typeface="HG創英角ﾎﾟｯﾌﾟ体" pitchFamily="49" charset="-128"/>
                <a:ea typeface="HG創英角ﾎﾟｯﾌﾟ体" pitchFamily="49" charset="-128"/>
              </a:rPr>
              <a:t>。（２人部屋、シャワー</a:t>
            </a:r>
            <a:r>
              <a:rPr lang="en-US" altLang="ja-JP" sz="1100" dirty="0" smtClean="0">
                <a:solidFill>
                  <a:srgbClr val="002060"/>
                </a:solidFill>
                <a:latin typeface="HG創英角ﾎﾟｯﾌﾟ体" pitchFamily="49" charset="-128"/>
                <a:ea typeface="HG創英角ﾎﾟｯﾌﾟ体" pitchFamily="49" charset="-128"/>
              </a:rPr>
              <a:t>/</a:t>
            </a:r>
            <a:r>
              <a:rPr lang="ja-JP" altLang="en-US" sz="1100" dirty="0" smtClean="0">
                <a:solidFill>
                  <a:srgbClr val="002060"/>
                </a:solidFill>
                <a:latin typeface="HG創英角ﾎﾟｯﾌﾟ体" pitchFamily="49" charset="-128"/>
                <a:ea typeface="HG創英角ﾎﾟｯﾌﾟ体" pitchFamily="49" charset="-128"/>
              </a:rPr>
              <a:t>トイレ付）</a:t>
            </a:r>
            <a:endParaRPr lang="en-US" altLang="ja-JP" sz="1100" dirty="0" smtClean="0">
              <a:solidFill>
                <a:srgbClr val="002060"/>
              </a:solidFill>
              <a:latin typeface="HG創英角ﾎﾟｯﾌﾟ体" pitchFamily="49" charset="-128"/>
              <a:ea typeface="HG創英角ﾎﾟｯﾌﾟ体" pitchFamily="49" charset="-128"/>
            </a:endParaRPr>
          </a:p>
          <a:p>
            <a:r>
              <a:rPr lang="ja-JP" altLang="en-US" sz="1100" dirty="0">
                <a:solidFill>
                  <a:srgbClr val="002060"/>
                </a:solidFill>
                <a:latin typeface="HG創英角ﾎﾟｯﾌﾟ体" pitchFamily="49" charset="-128"/>
                <a:ea typeface="HG創英角ﾎﾟｯﾌﾟ体" pitchFamily="49" charset="-128"/>
              </a:rPr>
              <a:t>　</a:t>
            </a:r>
            <a:r>
              <a:rPr lang="ja-JP" altLang="en-US" sz="1100" dirty="0" smtClean="0">
                <a:solidFill>
                  <a:srgbClr val="002060"/>
                </a:solidFill>
                <a:latin typeface="HG創英角ﾎﾟｯﾌﾟ体" pitchFamily="49" charset="-128"/>
                <a:ea typeface="HG創英角ﾎﾟｯﾌﾟ体" pitchFamily="49" charset="-128"/>
              </a:rPr>
              <a:t>銘傳大学ホームページ：</a:t>
            </a:r>
            <a:r>
              <a:rPr lang="en-US" altLang="ja-JP" sz="1100" dirty="0">
                <a:solidFill>
                  <a:srgbClr val="002060"/>
                </a:solidFill>
                <a:latin typeface="HG創英角ﾎﾟｯﾌﾟ体" pitchFamily="49" charset="-128"/>
                <a:ea typeface="HG創英角ﾎﾟｯﾌﾟ体" pitchFamily="49" charset="-128"/>
              </a:rPr>
              <a:t> </a:t>
            </a:r>
            <a:r>
              <a:rPr lang="en-US" altLang="ja-JP" sz="1100" dirty="0">
                <a:solidFill>
                  <a:srgbClr val="002060"/>
                </a:solidFill>
                <a:latin typeface="HG創英角ﾎﾟｯﾌﾟ体" pitchFamily="49" charset="-128"/>
                <a:ea typeface="HG創英角ﾎﾟｯﾌﾟ体" pitchFamily="49" charset="-128"/>
                <a:hlinkClick r:id="rId4"/>
              </a:rPr>
              <a:t>http://</a:t>
            </a:r>
            <a:r>
              <a:rPr lang="en-US" altLang="ja-JP" sz="1100" dirty="0" smtClean="0">
                <a:solidFill>
                  <a:srgbClr val="002060"/>
                </a:solidFill>
                <a:latin typeface="HG創英角ﾎﾟｯﾌﾟ体" pitchFamily="49" charset="-128"/>
                <a:ea typeface="HG創英角ﾎﾟｯﾌﾟ体" pitchFamily="49" charset="-128"/>
                <a:hlinkClick r:id="rId4"/>
              </a:rPr>
              <a:t>www1.mcu.edu.tw/Apps/SB/SB_Site.aspx?PageID=164&amp;L_ID=3</a:t>
            </a:r>
            <a:endParaRPr lang="en-US" altLang="ja-JP" sz="1100" dirty="0" smtClean="0">
              <a:solidFill>
                <a:srgbClr val="002060"/>
              </a:solidFill>
              <a:latin typeface="HG創英角ﾎﾟｯﾌﾟ体" pitchFamily="49" charset="-128"/>
              <a:ea typeface="HG創英角ﾎﾟｯﾌﾟ体" pitchFamily="49" charset="-128"/>
            </a:endParaRPr>
          </a:p>
          <a:p>
            <a:pPr>
              <a:spcBef>
                <a:spcPts val="600"/>
              </a:spcBef>
            </a:pPr>
            <a:r>
              <a:rPr lang="ja-JP" altLang="en-US" sz="1100" dirty="0" smtClean="0">
                <a:solidFill>
                  <a:srgbClr val="FF0000"/>
                </a:solidFill>
                <a:latin typeface="HG創英角ﾎﾟｯﾌﾟ体" pitchFamily="49" charset="-128"/>
                <a:ea typeface="HG創英角ﾎﾟｯﾌﾟ体" pitchFamily="49" charset="-128"/>
              </a:rPr>
              <a:t>＊</a:t>
            </a:r>
            <a:r>
              <a:rPr lang="ja-JP" altLang="en-US" sz="1100" dirty="0">
                <a:solidFill>
                  <a:srgbClr val="FF0000"/>
                </a:solidFill>
                <a:latin typeface="HG創英角ﾎﾟｯﾌﾟ体" pitchFamily="49" charset="-128"/>
                <a:ea typeface="HG創英角ﾎﾟｯﾌﾟ体" pitchFamily="49" charset="-128"/>
              </a:rPr>
              <a:t>研修期間・応募条件・選考</a:t>
            </a:r>
          </a:p>
          <a:p>
            <a:r>
              <a:rPr lang="ja-JP" altLang="en-US" sz="1100" dirty="0">
                <a:solidFill>
                  <a:srgbClr val="002060"/>
                </a:solidFill>
                <a:latin typeface="HG創英角ﾎﾟｯﾌﾟ体" pitchFamily="49" charset="-128"/>
                <a:ea typeface="HG創英角ﾎﾟｯﾌﾟ体" pitchFamily="49" charset="-128"/>
              </a:rPr>
              <a:t>　</a:t>
            </a:r>
            <a:r>
              <a:rPr lang="ja-JP" altLang="en-US" sz="1100" dirty="0" smtClean="0">
                <a:solidFill>
                  <a:srgbClr val="002060"/>
                </a:solidFill>
                <a:latin typeface="HG創英角ﾎﾟｯﾌﾟ体" pitchFamily="49" charset="-128"/>
                <a:ea typeface="HG創英角ﾎﾟｯﾌﾟ体" pitchFamily="49" charset="-128"/>
              </a:rPr>
              <a:t>研修</a:t>
            </a:r>
            <a:r>
              <a:rPr lang="ja-JP" altLang="en-US" sz="1100" dirty="0">
                <a:solidFill>
                  <a:srgbClr val="002060"/>
                </a:solidFill>
                <a:latin typeface="HG創英角ﾎﾟｯﾌﾟ体" pitchFamily="49" charset="-128"/>
                <a:ea typeface="HG創英角ﾎﾟｯﾌﾟ体" pitchFamily="49" charset="-128"/>
              </a:rPr>
              <a:t>期間：</a:t>
            </a:r>
            <a:r>
              <a:rPr lang="ja-JP" altLang="en-US" sz="1100" dirty="0" smtClean="0">
                <a:solidFill>
                  <a:srgbClr val="002060"/>
                </a:solidFill>
                <a:latin typeface="HG創英角ﾎﾟｯﾌﾟ体" pitchFamily="49" charset="-128"/>
                <a:ea typeface="HG創英角ﾎﾟｯﾌﾟ体" pitchFamily="49" charset="-128"/>
              </a:rPr>
              <a:t>平成２６年９月</a:t>
            </a:r>
            <a:r>
              <a:rPr lang="ja-JP" altLang="en-US" sz="1100" dirty="0">
                <a:solidFill>
                  <a:srgbClr val="002060"/>
                </a:solidFill>
                <a:latin typeface="HG創英角ﾎﾟｯﾌﾟ体" pitchFamily="49" charset="-128"/>
                <a:ea typeface="HG創英角ﾎﾟｯﾌﾟ体" pitchFamily="49" charset="-128"/>
              </a:rPr>
              <a:t>６</a:t>
            </a:r>
            <a:r>
              <a:rPr lang="ja-JP" altLang="en-US" sz="1100" dirty="0" smtClean="0">
                <a:solidFill>
                  <a:srgbClr val="002060"/>
                </a:solidFill>
                <a:latin typeface="HG創英角ﾎﾟｯﾌﾟ体" pitchFamily="49" charset="-128"/>
                <a:ea typeface="HG創英角ﾎﾟｯﾌﾟ体" pitchFamily="49" charset="-128"/>
              </a:rPr>
              <a:t>日（土）鳥取出発～ ９月２７日（土）関空解散（２２日間）</a:t>
            </a:r>
            <a:endParaRPr lang="en-US" altLang="ja-JP" sz="1100" dirty="0">
              <a:solidFill>
                <a:srgbClr val="002060"/>
              </a:solidFill>
              <a:latin typeface="HG創英角ﾎﾟｯﾌﾟ体" pitchFamily="49" charset="-128"/>
              <a:ea typeface="HG創英角ﾎﾟｯﾌﾟ体" pitchFamily="49" charset="-128"/>
            </a:endParaRPr>
          </a:p>
          <a:p>
            <a:r>
              <a:rPr lang="ja-JP" altLang="en-US" sz="1100" dirty="0">
                <a:solidFill>
                  <a:srgbClr val="002060"/>
                </a:solidFill>
                <a:latin typeface="HG創英角ﾎﾟｯﾌﾟ体" pitchFamily="49" charset="-128"/>
                <a:ea typeface="HG創英角ﾎﾟｯﾌﾟ体" pitchFamily="49" charset="-128"/>
              </a:rPr>
              <a:t>　</a:t>
            </a:r>
            <a:r>
              <a:rPr lang="ja-JP" altLang="en-US" sz="1100" dirty="0" smtClean="0">
                <a:solidFill>
                  <a:srgbClr val="002060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応募条件：</a:t>
            </a:r>
            <a:r>
              <a:rPr lang="en-US" altLang="ja-JP" sz="1100" dirty="0" smtClean="0">
                <a:solidFill>
                  <a:srgbClr val="002060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	</a:t>
            </a:r>
            <a:r>
              <a:rPr lang="ja-JP" altLang="en-US" sz="1100" dirty="0" smtClean="0">
                <a:solidFill>
                  <a:srgbClr val="002060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・学部生で中国語基礎</a:t>
            </a:r>
            <a:r>
              <a:rPr lang="en-US" altLang="ja-JP" sz="1100" dirty="0" smtClean="0">
                <a:solidFill>
                  <a:srgbClr val="002060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Ⅰ</a:t>
            </a:r>
            <a:r>
              <a:rPr lang="ja-JP" altLang="en-US" sz="1100" dirty="0" smtClean="0">
                <a:solidFill>
                  <a:srgbClr val="002060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以上の単位修得（予定）者、若しく</a:t>
            </a:r>
            <a:r>
              <a:rPr lang="ja-JP" altLang="en-US" sz="1100" dirty="0">
                <a:solidFill>
                  <a:srgbClr val="002060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は</a:t>
            </a:r>
            <a:r>
              <a:rPr lang="ja-JP" altLang="en-US" sz="1100" dirty="0" smtClean="0">
                <a:solidFill>
                  <a:srgbClr val="002060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同等の中国語能力を有する者</a:t>
            </a:r>
            <a:endParaRPr lang="en-US" altLang="ja-JP" sz="1100" dirty="0">
              <a:solidFill>
                <a:srgbClr val="002060"/>
              </a:solidFill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r>
              <a:rPr lang="ja-JP" altLang="en-US" sz="1100" dirty="0" smtClean="0">
                <a:solidFill>
                  <a:srgbClr val="002060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　</a:t>
            </a:r>
            <a:r>
              <a:rPr lang="en-US" altLang="ja-JP" sz="1100" dirty="0" smtClean="0">
                <a:solidFill>
                  <a:srgbClr val="002060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	</a:t>
            </a:r>
            <a:r>
              <a:rPr lang="ja-JP" altLang="en-US" sz="1100" dirty="0" smtClean="0">
                <a:solidFill>
                  <a:srgbClr val="002060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・</a:t>
            </a:r>
            <a:r>
              <a:rPr lang="en-US" altLang="ja-JP" sz="1100" dirty="0" smtClean="0">
                <a:solidFill>
                  <a:srgbClr val="002060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2013</a:t>
            </a:r>
            <a:r>
              <a:rPr lang="ja-JP" altLang="en-US" sz="1100" dirty="0">
                <a:solidFill>
                  <a:srgbClr val="002060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年度「海外安全教育</a:t>
            </a:r>
            <a:r>
              <a:rPr lang="ja-JP" altLang="en-US" sz="1100" dirty="0" smtClean="0">
                <a:solidFill>
                  <a:srgbClr val="002060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」の単位修得者、または</a:t>
            </a:r>
            <a:r>
              <a:rPr lang="en-US" altLang="ja-JP" sz="1100" dirty="0" smtClean="0">
                <a:solidFill>
                  <a:srgbClr val="002060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2014</a:t>
            </a:r>
            <a:r>
              <a:rPr lang="ja-JP" altLang="en-US" sz="1100" dirty="0" smtClean="0">
                <a:solidFill>
                  <a:srgbClr val="002060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年度前期</a:t>
            </a:r>
            <a:r>
              <a:rPr lang="ja-JP" altLang="en-US" sz="1100" dirty="0">
                <a:solidFill>
                  <a:srgbClr val="002060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「海外安全</a:t>
            </a:r>
            <a:r>
              <a:rPr lang="ja-JP" altLang="en-US" sz="1100" dirty="0" smtClean="0">
                <a:solidFill>
                  <a:srgbClr val="002060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マネジメント」単</a:t>
            </a:r>
            <a:endParaRPr lang="en-US" altLang="ja-JP" sz="1100" dirty="0" smtClean="0">
              <a:solidFill>
                <a:srgbClr val="002060"/>
              </a:solidFill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r>
              <a:rPr lang="ja-JP" altLang="en-US" sz="1100" dirty="0">
                <a:solidFill>
                  <a:srgbClr val="002060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　</a:t>
            </a:r>
            <a:r>
              <a:rPr lang="ja-JP" altLang="en-US" sz="1100" dirty="0" smtClean="0">
                <a:solidFill>
                  <a:srgbClr val="002060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　　　　　　　 位修得予定者（現在履修していない者は、前期に開講される集中講義を履修すること）</a:t>
            </a:r>
            <a:endParaRPr lang="en-US" altLang="ja-JP" sz="1100" dirty="0" smtClean="0">
              <a:solidFill>
                <a:srgbClr val="002060"/>
              </a:solidFill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r>
              <a:rPr lang="ja-JP" altLang="en-US" sz="1100" dirty="0">
                <a:solidFill>
                  <a:srgbClr val="002060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　</a:t>
            </a:r>
            <a:r>
              <a:rPr lang="en-US" altLang="ja-JP" sz="1100" dirty="0" smtClean="0">
                <a:solidFill>
                  <a:srgbClr val="002060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	</a:t>
            </a:r>
            <a:r>
              <a:rPr lang="ja-JP" altLang="en-US" sz="1100" dirty="0" smtClean="0">
                <a:solidFill>
                  <a:srgbClr val="002060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・プログラム参加について保護者の承諾を得ていること</a:t>
            </a:r>
            <a:endParaRPr lang="en-US" altLang="ja-JP" sz="1100" dirty="0" smtClean="0">
              <a:solidFill>
                <a:srgbClr val="002060"/>
              </a:solidFill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r>
              <a:rPr lang="en-US" altLang="ja-JP" sz="1100" dirty="0" smtClean="0">
                <a:solidFill>
                  <a:srgbClr val="002060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	</a:t>
            </a:r>
            <a:r>
              <a:rPr lang="ja-JP" altLang="en-US" sz="1100" dirty="0" smtClean="0">
                <a:solidFill>
                  <a:srgbClr val="002060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・出発前ガイダンスに出席すること。出席</a:t>
            </a:r>
            <a:r>
              <a:rPr lang="ja-JP" altLang="en-US" sz="1100" dirty="0">
                <a:solidFill>
                  <a:srgbClr val="002060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しない場合は、派遣を取りやめることが</a:t>
            </a:r>
            <a:r>
              <a:rPr lang="ja-JP" altLang="en-US" sz="1100" dirty="0" smtClean="0">
                <a:solidFill>
                  <a:srgbClr val="002060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あります</a:t>
            </a:r>
            <a:endParaRPr lang="en-US" altLang="ja-JP" sz="1100" dirty="0" smtClean="0">
              <a:solidFill>
                <a:srgbClr val="002060"/>
              </a:solidFill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r>
              <a:rPr lang="en-US" altLang="ja-JP" sz="1100" dirty="0">
                <a:solidFill>
                  <a:srgbClr val="002060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	</a:t>
            </a:r>
            <a:r>
              <a:rPr lang="ja-JP" altLang="en-US" sz="1100" dirty="0" smtClean="0">
                <a:solidFill>
                  <a:srgbClr val="002060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・帰国後、中国語検定を受験すること（試験日：１１月２３日（日）会場：鳥取大学）</a:t>
            </a:r>
            <a:endParaRPr lang="en-US" altLang="ja-JP" sz="1100" dirty="0">
              <a:solidFill>
                <a:srgbClr val="002060"/>
              </a:solidFill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r>
              <a:rPr lang="ja-JP" altLang="en-US" sz="1100" dirty="0">
                <a:solidFill>
                  <a:srgbClr val="002060"/>
                </a:solidFill>
                <a:latin typeface="HG創英角ﾎﾟｯﾌﾟ体" pitchFamily="49" charset="-128"/>
                <a:ea typeface="HG創英角ﾎﾟｯﾌﾟ体" pitchFamily="49" charset="-128"/>
              </a:rPr>
              <a:t>　</a:t>
            </a:r>
            <a:r>
              <a:rPr lang="ja-JP" altLang="en-US" sz="1100" dirty="0" smtClean="0">
                <a:solidFill>
                  <a:srgbClr val="002060"/>
                </a:solidFill>
                <a:latin typeface="HG創英角ﾎﾟｯﾌﾟ体" pitchFamily="49" charset="-128"/>
                <a:ea typeface="HG創英角ﾎﾟｯﾌﾟ体" pitchFamily="49" charset="-128"/>
              </a:rPr>
              <a:t>選</a:t>
            </a:r>
            <a:r>
              <a:rPr lang="ja-JP" altLang="en-US" sz="1100" dirty="0">
                <a:solidFill>
                  <a:srgbClr val="002060"/>
                </a:solidFill>
                <a:latin typeface="HG創英角ﾎﾟｯﾌﾟ体" pitchFamily="49" charset="-128"/>
                <a:ea typeface="HG創英角ﾎﾟｯﾌﾟ体" pitchFamily="49" charset="-128"/>
              </a:rPr>
              <a:t>　　考：</a:t>
            </a:r>
            <a:r>
              <a:rPr lang="ja-JP" altLang="en-US" sz="1100" dirty="0" smtClean="0">
                <a:solidFill>
                  <a:srgbClr val="002060"/>
                </a:solidFill>
                <a:latin typeface="HG創英角ﾎﾟｯﾌﾟ体" pitchFamily="49" charset="-128"/>
                <a:ea typeface="HG創英角ﾎﾟｯﾌﾟ体" pitchFamily="49" charset="-128"/>
              </a:rPr>
              <a:t>書類審査及び面接</a:t>
            </a:r>
            <a:r>
              <a:rPr lang="ja-JP" altLang="en-US" sz="1100" dirty="0">
                <a:solidFill>
                  <a:srgbClr val="002060"/>
                </a:solidFill>
                <a:latin typeface="HG創英角ﾎﾟｯﾌﾟ体" pitchFamily="49" charset="-128"/>
                <a:ea typeface="HG創英角ﾎﾟｯﾌﾟ体" pitchFamily="49" charset="-128"/>
              </a:rPr>
              <a:t>を</a:t>
            </a:r>
            <a:r>
              <a:rPr lang="ja-JP" altLang="en-US" sz="1100" dirty="0" smtClean="0">
                <a:solidFill>
                  <a:srgbClr val="002060"/>
                </a:solidFill>
                <a:latin typeface="HG創英角ﾎﾟｯﾌﾟ体" pitchFamily="49" charset="-128"/>
                <a:ea typeface="HG創英角ﾎﾟｯﾌﾟ体" pitchFamily="49" charset="-128"/>
              </a:rPr>
              <a:t>行い、派遣学生最大</a:t>
            </a:r>
            <a:r>
              <a:rPr lang="en-US" altLang="ja-JP" sz="1100" dirty="0" smtClean="0">
                <a:solidFill>
                  <a:srgbClr val="002060"/>
                </a:solidFill>
                <a:latin typeface="HG創英角ﾎﾟｯﾌﾟ体" pitchFamily="49" charset="-128"/>
                <a:ea typeface="HG創英角ﾎﾟｯﾌﾟ体" pitchFamily="49" charset="-128"/>
              </a:rPr>
              <a:t>20</a:t>
            </a:r>
            <a:r>
              <a:rPr lang="ja-JP" altLang="en-US" sz="1100" dirty="0">
                <a:solidFill>
                  <a:srgbClr val="002060"/>
                </a:solidFill>
                <a:latin typeface="HG創英角ﾎﾟｯﾌﾟ体" pitchFamily="49" charset="-128"/>
                <a:ea typeface="HG創英角ﾎﾟｯﾌﾟ体" pitchFamily="49" charset="-128"/>
              </a:rPr>
              <a:t>名を</a:t>
            </a:r>
            <a:r>
              <a:rPr lang="ja-JP" altLang="en-US" sz="1100" dirty="0" smtClean="0">
                <a:solidFill>
                  <a:srgbClr val="002060"/>
                </a:solidFill>
                <a:latin typeface="HG創英角ﾎﾟｯﾌﾟ体" pitchFamily="49" charset="-128"/>
                <a:ea typeface="HG創英角ﾎﾟｯﾌﾟ体" pitchFamily="49" charset="-128"/>
              </a:rPr>
              <a:t>決定します。</a:t>
            </a:r>
            <a:endParaRPr lang="en-US" altLang="ja-JP" sz="1100" b="1" dirty="0">
              <a:solidFill>
                <a:srgbClr val="FF0000"/>
              </a:solidFill>
              <a:latin typeface="HG創英角ﾎﾟｯﾌﾟ体" pitchFamily="49" charset="-128"/>
              <a:ea typeface="HG創英角ﾎﾟｯﾌﾟ体" pitchFamily="49" charset="-128"/>
            </a:endParaRPr>
          </a:p>
          <a:p>
            <a:pPr>
              <a:spcBef>
                <a:spcPts val="600"/>
              </a:spcBef>
            </a:pPr>
            <a:r>
              <a:rPr lang="ja-JP" altLang="en-US" sz="1100" b="1" dirty="0">
                <a:solidFill>
                  <a:srgbClr val="FF0000"/>
                </a:solidFill>
                <a:latin typeface="HG創英角ﾎﾟｯﾌﾟ体" pitchFamily="49" charset="-128"/>
                <a:ea typeface="HG創英角ﾎﾟｯﾌﾟ体" pitchFamily="49" charset="-128"/>
              </a:rPr>
              <a:t>＊費用</a:t>
            </a:r>
          </a:p>
          <a:p>
            <a:r>
              <a:rPr lang="ja-JP" altLang="en-US" sz="1100" dirty="0">
                <a:solidFill>
                  <a:srgbClr val="002060"/>
                </a:solidFill>
                <a:latin typeface="HG創英角ﾎﾟｯﾌﾟ体" pitchFamily="49" charset="-128"/>
                <a:ea typeface="HG創英角ﾎﾟｯﾌﾟ体" pitchFamily="49" charset="-128"/>
              </a:rPr>
              <a:t>　</a:t>
            </a:r>
            <a:r>
              <a:rPr lang="ja-JP" altLang="en-US" sz="1100" dirty="0" smtClean="0">
                <a:solidFill>
                  <a:srgbClr val="002060"/>
                </a:solidFill>
                <a:latin typeface="HG創英角ﾎﾟｯﾌﾟ体" pitchFamily="49" charset="-128"/>
                <a:ea typeface="HG創英角ﾎﾟｯﾌﾟ体" pitchFamily="49" charset="-128"/>
              </a:rPr>
              <a:t>１５万円程度。</a:t>
            </a:r>
            <a:r>
              <a:rPr lang="ja-JP" altLang="ja-JP" sz="1100" dirty="0" smtClean="0">
                <a:solidFill>
                  <a:srgbClr val="002060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渡航費</a:t>
            </a:r>
            <a:r>
              <a:rPr lang="ja-JP" altLang="ja-JP" sz="1100" dirty="0">
                <a:solidFill>
                  <a:srgbClr val="002060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・ホテル代</a:t>
            </a:r>
            <a:r>
              <a:rPr lang="ja-JP" altLang="en-US" sz="1100" dirty="0">
                <a:solidFill>
                  <a:srgbClr val="002060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・海外旅行保険を含む</a:t>
            </a:r>
            <a:r>
              <a:rPr lang="ja-JP" altLang="en-US" sz="1100" dirty="0" smtClean="0">
                <a:solidFill>
                  <a:srgbClr val="002060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。</a:t>
            </a:r>
            <a:r>
              <a:rPr lang="ja-JP" altLang="en-US" sz="1100" dirty="0">
                <a:solidFill>
                  <a:srgbClr val="002060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（</a:t>
            </a:r>
            <a:r>
              <a:rPr lang="ja-JP" altLang="ja-JP" sz="1100" dirty="0" smtClean="0">
                <a:solidFill>
                  <a:srgbClr val="002060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食費</a:t>
            </a:r>
            <a:r>
              <a:rPr lang="ja-JP" altLang="ja-JP" sz="1100" dirty="0">
                <a:solidFill>
                  <a:srgbClr val="002060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・生活費等は</a:t>
            </a:r>
            <a:r>
              <a:rPr lang="ja-JP" altLang="ja-JP" sz="1100" dirty="0" smtClean="0">
                <a:solidFill>
                  <a:srgbClr val="002060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除く</a:t>
            </a:r>
            <a:r>
              <a:rPr lang="ja-JP" altLang="en-US" sz="1100" dirty="0" smtClean="0">
                <a:solidFill>
                  <a:srgbClr val="002060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）</a:t>
            </a:r>
            <a:endParaRPr lang="en-US" altLang="ja-JP" sz="1100" dirty="0" smtClean="0">
              <a:solidFill>
                <a:srgbClr val="002060"/>
              </a:solidFill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pPr>
              <a:lnSpc>
                <a:spcPct val="120000"/>
              </a:lnSpc>
            </a:pPr>
            <a:r>
              <a:rPr lang="ja-JP" altLang="en-US" sz="1100" dirty="0">
                <a:solidFill>
                  <a:srgbClr val="002060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　</a:t>
            </a:r>
            <a:r>
              <a:rPr lang="en-US" altLang="ja-JP" sz="1100" dirty="0" smtClean="0">
                <a:solidFill>
                  <a:srgbClr val="002060"/>
                </a:solidFill>
                <a:latin typeface="HGP創英角ﾎﾟｯﾌﾟ体" pitchFamily="50" charset="-128"/>
                <a:ea typeface="HGP創英角ﾎﾟｯﾌﾟ体" pitchFamily="50" charset="-128"/>
              </a:rPr>
              <a:t>JASSO</a:t>
            </a:r>
            <a:r>
              <a:rPr lang="ja-JP" altLang="en-US" sz="1100" dirty="0">
                <a:solidFill>
                  <a:srgbClr val="002060"/>
                </a:solidFill>
                <a:latin typeface="HGP創英角ﾎﾟｯﾌﾟ体" pitchFamily="50" charset="-128"/>
                <a:ea typeface="HGP創英角ﾎﾟｯﾌﾟ体" pitchFamily="50" charset="-128"/>
              </a:rPr>
              <a:t>奨学金</a:t>
            </a:r>
            <a:r>
              <a:rPr lang="en-US" altLang="ja-JP" sz="1100" dirty="0">
                <a:solidFill>
                  <a:srgbClr val="002060"/>
                </a:solidFill>
                <a:latin typeface="HGP創英角ﾎﾟｯﾌﾟ体" pitchFamily="50" charset="-128"/>
                <a:ea typeface="HGP創英角ﾎﾟｯﾌﾟ体" pitchFamily="50" charset="-128"/>
              </a:rPr>
              <a:t>(</a:t>
            </a:r>
            <a:r>
              <a:rPr lang="ja-JP" altLang="en-US" sz="1100" dirty="0">
                <a:solidFill>
                  <a:srgbClr val="002060"/>
                </a:solidFill>
                <a:latin typeface="HGP創英角ﾎﾟｯﾌﾟ体" pitchFamily="50" charset="-128"/>
                <a:ea typeface="HGP創英角ﾎﾟｯﾌﾟ体" pitchFamily="50" charset="-128"/>
              </a:rPr>
              <a:t>６万円：返還不要</a:t>
            </a:r>
            <a:r>
              <a:rPr lang="en-US" altLang="ja-JP" sz="1100" dirty="0">
                <a:solidFill>
                  <a:srgbClr val="002060"/>
                </a:solidFill>
                <a:latin typeface="HGP創英角ﾎﾟｯﾌﾟ体" pitchFamily="50" charset="-128"/>
                <a:ea typeface="HGP創英角ﾎﾟｯﾌﾟ体" pitchFamily="50" charset="-128"/>
              </a:rPr>
              <a:t>)</a:t>
            </a:r>
            <a:r>
              <a:rPr lang="ja-JP" altLang="en-US" sz="1100" dirty="0">
                <a:solidFill>
                  <a:srgbClr val="002060"/>
                </a:solidFill>
                <a:latin typeface="HGP創英角ﾎﾟｯﾌﾟ体" pitchFamily="50" charset="-128"/>
                <a:ea typeface="HGP創英角ﾎﾟｯﾌﾟ体" pitchFamily="50" charset="-128"/>
              </a:rPr>
              <a:t>を受けることができます。（</a:t>
            </a:r>
            <a:r>
              <a:rPr lang="en-US" altLang="ja-JP" sz="1100" dirty="0">
                <a:solidFill>
                  <a:srgbClr val="002060"/>
                </a:solidFill>
                <a:latin typeface="HGP創英角ﾎﾟｯﾌﾟ体" pitchFamily="50" charset="-128"/>
                <a:ea typeface="HGP創英角ﾎﾟｯﾌﾟ体" pitchFamily="50" charset="-128"/>
              </a:rPr>
              <a:t>15</a:t>
            </a:r>
            <a:r>
              <a:rPr lang="ja-JP" altLang="en-US" sz="1100" dirty="0">
                <a:solidFill>
                  <a:srgbClr val="002060"/>
                </a:solidFill>
                <a:latin typeface="HGP創英角ﾎﾟｯﾌﾟ体" pitchFamily="50" charset="-128"/>
                <a:ea typeface="HGP創英角ﾎﾟｯﾌﾟ体" pitchFamily="50" charset="-128"/>
              </a:rPr>
              <a:t>名程度。審査あり）</a:t>
            </a:r>
          </a:p>
          <a:p>
            <a:pPr>
              <a:spcBef>
                <a:spcPts val="600"/>
              </a:spcBef>
            </a:pPr>
            <a:r>
              <a:rPr lang="ja-JP" altLang="en-US" sz="1100" dirty="0" smtClean="0">
                <a:solidFill>
                  <a:srgbClr val="FF0000"/>
                </a:solidFill>
                <a:latin typeface="HG創英角ﾎﾟｯﾌﾟ体" pitchFamily="49" charset="-128"/>
                <a:ea typeface="HG創英角ﾎﾟｯﾌﾟ体" pitchFamily="49" charset="-128"/>
              </a:rPr>
              <a:t>＊</a:t>
            </a:r>
            <a:r>
              <a:rPr lang="ja-JP" altLang="en-US" sz="1100" dirty="0">
                <a:solidFill>
                  <a:srgbClr val="FF0000"/>
                </a:solidFill>
                <a:latin typeface="HG創英角ﾎﾟｯﾌﾟ体" pitchFamily="49" charset="-128"/>
                <a:ea typeface="HG創英角ﾎﾟｯﾌﾟ体" pitchFamily="49" charset="-128"/>
              </a:rPr>
              <a:t>研修内容</a:t>
            </a:r>
          </a:p>
          <a:p>
            <a:r>
              <a:rPr lang="ja-JP" altLang="en-US" sz="1100" dirty="0">
                <a:solidFill>
                  <a:srgbClr val="002060"/>
                </a:solidFill>
                <a:latin typeface="HG創英角ﾎﾟｯﾌﾟ体" pitchFamily="49" charset="-128"/>
                <a:ea typeface="HG創英角ﾎﾟｯﾌﾟ体" pitchFamily="49" charset="-128"/>
              </a:rPr>
              <a:t>　</a:t>
            </a:r>
            <a:r>
              <a:rPr lang="ja-JP" altLang="en-US" sz="1100" dirty="0" smtClean="0">
                <a:solidFill>
                  <a:srgbClr val="002060"/>
                </a:solidFill>
                <a:latin typeface="HG創英角ﾎﾟｯﾌﾟ体" pitchFamily="49" charset="-128"/>
                <a:ea typeface="HG創英角ﾎﾟｯﾌﾟ体" pitchFamily="49" charset="-128"/>
              </a:rPr>
              <a:t>・レベル別２クラスでの中国語</a:t>
            </a:r>
            <a:r>
              <a:rPr lang="ja-JP" altLang="en-US" sz="1100" dirty="0">
                <a:solidFill>
                  <a:srgbClr val="002060"/>
                </a:solidFill>
                <a:latin typeface="HG創英角ﾎﾟｯﾌﾟ体" pitchFamily="49" charset="-128"/>
                <a:ea typeface="HG創英角ﾎﾟｯﾌﾟ体" pitchFamily="49" charset="-128"/>
              </a:rPr>
              <a:t>専門講師による</a:t>
            </a:r>
            <a:r>
              <a:rPr lang="ja-JP" altLang="en-US" sz="1100" dirty="0" smtClean="0">
                <a:solidFill>
                  <a:srgbClr val="002060"/>
                </a:solidFill>
                <a:latin typeface="HG創英角ﾎﾟｯﾌﾟ体" pitchFamily="49" charset="-128"/>
                <a:ea typeface="HG創英角ﾎﾟｯﾌﾟ体" pitchFamily="49" charset="-128"/>
              </a:rPr>
              <a:t>中国語</a:t>
            </a:r>
            <a:r>
              <a:rPr lang="ja-JP" altLang="en-US" sz="1100" dirty="0">
                <a:solidFill>
                  <a:srgbClr val="002060"/>
                </a:solidFill>
                <a:latin typeface="HG創英角ﾎﾟｯﾌﾟ体" pitchFamily="49" charset="-128"/>
                <a:ea typeface="HG創英角ﾎﾟｯﾌﾟ体" pitchFamily="49" charset="-128"/>
              </a:rPr>
              <a:t>４</a:t>
            </a:r>
            <a:r>
              <a:rPr lang="ja-JP" altLang="en-US" sz="1100" dirty="0" smtClean="0">
                <a:solidFill>
                  <a:srgbClr val="002060"/>
                </a:solidFill>
                <a:latin typeface="HG創英角ﾎﾟｯﾌﾟ体" pitchFamily="49" charset="-128"/>
                <a:ea typeface="HG創英角ﾎﾟｯﾌﾟ体" pitchFamily="49" charset="-128"/>
              </a:rPr>
              <a:t>技能</a:t>
            </a:r>
            <a:r>
              <a:rPr lang="ja-JP" altLang="ja-JP" sz="1100" dirty="0">
                <a:solidFill>
                  <a:srgbClr val="002060"/>
                </a:solidFill>
                <a:latin typeface="HGP創英角ﾎﾟｯﾌﾟ体" pitchFamily="50" charset="-128"/>
                <a:ea typeface="HGP創英角ﾎﾟｯﾌﾟ体" pitchFamily="50" charset="-128"/>
              </a:rPr>
              <a:t>（読む・書く・話す・聞く）</a:t>
            </a:r>
            <a:r>
              <a:rPr lang="ja-JP" altLang="en-US" sz="1100" dirty="0">
                <a:solidFill>
                  <a:srgbClr val="002060"/>
                </a:solidFill>
                <a:latin typeface="HG創英角ﾎﾟｯﾌﾟ体" pitchFamily="49" charset="-128"/>
                <a:ea typeface="HG創英角ﾎﾟｯﾌﾟ体" pitchFamily="49" charset="-128"/>
              </a:rPr>
              <a:t>の集中トレーニング</a:t>
            </a:r>
            <a:r>
              <a:rPr lang="ja-JP" altLang="en-US" sz="1100" dirty="0" smtClean="0">
                <a:solidFill>
                  <a:srgbClr val="002060"/>
                </a:solidFill>
                <a:latin typeface="HG創英角ﾎﾟｯﾌﾟ体" pitchFamily="49" charset="-128"/>
                <a:ea typeface="HG創英角ﾎﾟｯﾌﾟ体" pitchFamily="49" charset="-128"/>
              </a:rPr>
              <a:t>。</a:t>
            </a:r>
            <a:endParaRPr lang="en-US" altLang="ja-JP" sz="1100" dirty="0" smtClean="0">
              <a:solidFill>
                <a:srgbClr val="002060"/>
              </a:solidFill>
              <a:latin typeface="HG創英角ﾎﾟｯﾌﾟ体" pitchFamily="49" charset="-128"/>
              <a:ea typeface="HG創英角ﾎﾟｯﾌﾟ体" pitchFamily="49" charset="-128"/>
            </a:endParaRPr>
          </a:p>
          <a:p>
            <a:r>
              <a:rPr lang="ja-JP" altLang="en-US" sz="1100" dirty="0">
                <a:solidFill>
                  <a:srgbClr val="002060"/>
                </a:solidFill>
                <a:latin typeface="HG創英角ﾎﾟｯﾌﾟ体" pitchFamily="49" charset="-128"/>
                <a:ea typeface="HG創英角ﾎﾟｯﾌﾟ体" pitchFamily="49" charset="-128"/>
              </a:rPr>
              <a:t>　</a:t>
            </a:r>
            <a:r>
              <a:rPr lang="ja-JP" altLang="en-US" sz="1100" dirty="0" smtClean="0">
                <a:solidFill>
                  <a:srgbClr val="002060"/>
                </a:solidFill>
                <a:latin typeface="HG創英角ﾎﾟｯﾌﾟ体" pitchFamily="49" charset="-128"/>
                <a:ea typeface="HG創英角ﾎﾟｯﾌﾟ体" pitchFamily="49" charset="-128"/>
              </a:rPr>
              <a:t>・簡体</a:t>
            </a:r>
            <a:r>
              <a:rPr lang="ja-JP" altLang="en-US" sz="1100" dirty="0">
                <a:solidFill>
                  <a:srgbClr val="002060"/>
                </a:solidFill>
                <a:latin typeface="HG創英角ﾎﾟｯﾌﾟ体" pitchFamily="49" charset="-128"/>
                <a:ea typeface="HG創英角ﾎﾟｯﾌﾟ体" pitchFamily="49" charset="-128"/>
              </a:rPr>
              <a:t>字、ピンインを使用</a:t>
            </a:r>
            <a:r>
              <a:rPr lang="ja-JP" altLang="en-US" sz="1100" dirty="0" smtClean="0">
                <a:solidFill>
                  <a:srgbClr val="002060"/>
                </a:solidFill>
                <a:latin typeface="HG創英角ﾎﾟｯﾌﾟ体" pitchFamily="49" charset="-128"/>
                <a:ea typeface="HG創英角ﾎﾟｯﾌﾟ体" pitchFamily="49" charset="-128"/>
              </a:rPr>
              <a:t>した授業です。中国語</a:t>
            </a:r>
            <a:r>
              <a:rPr lang="ja-JP" altLang="en-US" sz="1100" dirty="0">
                <a:solidFill>
                  <a:srgbClr val="002060"/>
                </a:solidFill>
                <a:latin typeface="HG創英角ﾎﾟｯﾌﾟ体" pitchFamily="49" charset="-128"/>
                <a:ea typeface="HG創英角ﾎﾟｯﾌﾟ体" pitchFamily="49" charset="-128"/>
              </a:rPr>
              <a:t>検定</a:t>
            </a:r>
            <a:r>
              <a:rPr lang="ja-JP" altLang="en-US" sz="1100" dirty="0" smtClean="0">
                <a:solidFill>
                  <a:srgbClr val="002060"/>
                </a:solidFill>
                <a:latin typeface="HG創英角ﾎﾟｯﾌﾟ体" pitchFamily="49" charset="-128"/>
                <a:ea typeface="HG創英角ﾎﾟｯﾌﾟ体" pitchFamily="49" charset="-128"/>
              </a:rPr>
              <a:t>対策の授業もあります。</a:t>
            </a:r>
            <a:endParaRPr lang="en-US" altLang="ja-JP" sz="1100" dirty="0" smtClean="0">
              <a:solidFill>
                <a:srgbClr val="002060"/>
              </a:solidFill>
              <a:latin typeface="HG創英角ﾎﾟｯﾌﾟ体" pitchFamily="49" charset="-128"/>
              <a:ea typeface="HG創英角ﾎﾟｯﾌﾟ体" pitchFamily="49" charset="-128"/>
            </a:endParaRPr>
          </a:p>
          <a:p>
            <a:r>
              <a:rPr lang="ja-JP" altLang="en-US" sz="1100" dirty="0">
                <a:solidFill>
                  <a:srgbClr val="002060"/>
                </a:solidFill>
                <a:latin typeface="HG創英角ﾎﾟｯﾌﾟ体" pitchFamily="49" charset="-128"/>
                <a:ea typeface="HG創英角ﾎﾟｯﾌﾟ体" pitchFamily="49" charset="-128"/>
              </a:rPr>
              <a:t>　・</a:t>
            </a:r>
            <a:r>
              <a:rPr lang="ja-JP" altLang="en-US" sz="1100" dirty="0" smtClean="0">
                <a:solidFill>
                  <a:srgbClr val="002060"/>
                </a:solidFill>
                <a:latin typeface="HG創英角ﾎﾟｯﾌﾟ体" pitchFamily="49" charset="-128"/>
                <a:ea typeface="HG創英角ﾎﾟｯﾌﾟ体" pitchFamily="49" charset="-128"/>
              </a:rPr>
              <a:t>プログラム参加により、１単位が認定される予定です。</a:t>
            </a:r>
            <a:endParaRPr lang="en-US" altLang="ja-JP" sz="1100" dirty="0" smtClean="0">
              <a:solidFill>
                <a:srgbClr val="002060"/>
              </a:solidFill>
              <a:latin typeface="HG創英角ﾎﾟｯﾌﾟ体" pitchFamily="49" charset="-128"/>
              <a:ea typeface="HG創英角ﾎﾟｯﾌﾟ体" pitchFamily="49" charset="-128"/>
            </a:endParaRPr>
          </a:p>
          <a:p>
            <a:r>
              <a:rPr lang="ja-JP" altLang="en-US" sz="1100" dirty="0">
                <a:solidFill>
                  <a:srgbClr val="002060"/>
                </a:solidFill>
                <a:latin typeface="HG創英角ﾎﾟｯﾌﾟ体" pitchFamily="49" charset="-128"/>
                <a:ea typeface="HG創英角ﾎﾟｯﾌﾟ体" pitchFamily="49" charset="-128"/>
              </a:rPr>
              <a:t>　</a:t>
            </a:r>
            <a:r>
              <a:rPr lang="ja-JP" altLang="en-US" sz="1100" dirty="0" smtClean="0">
                <a:solidFill>
                  <a:srgbClr val="002060"/>
                </a:solidFill>
                <a:latin typeface="HG創英角ﾎﾟｯﾌﾟ体" pitchFamily="49" charset="-128"/>
                <a:ea typeface="HG創英角ﾎﾟｯﾌﾟ体" pitchFamily="49" charset="-128"/>
              </a:rPr>
              <a:t>・中国語</a:t>
            </a:r>
            <a:r>
              <a:rPr lang="ja-JP" altLang="en-US" sz="1100" dirty="0">
                <a:solidFill>
                  <a:srgbClr val="002060"/>
                </a:solidFill>
                <a:latin typeface="HG創英角ﾎﾟｯﾌﾟ体" pitchFamily="49" charset="-128"/>
                <a:ea typeface="HG創英角ﾎﾟｯﾌﾟ体" pitchFamily="49" charset="-128"/>
              </a:rPr>
              <a:t>授業以外にも，文化体験（</a:t>
            </a:r>
            <a:r>
              <a:rPr lang="ja-JP" altLang="en-US" sz="1100" dirty="0" smtClean="0">
                <a:solidFill>
                  <a:srgbClr val="002060"/>
                </a:solidFill>
                <a:latin typeface="HG創英角ﾎﾟｯﾌﾟ体" pitchFamily="49" charset="-128"/>
                <a:ea typeface="HG創英角ﾎﾟｯﾌﾟ体" pitchFamily="49" charset="-128"/>
              </a:rPr>
              <a:t>カンフー</a:t>
            </a:r>
            <a:r>
              <a:rPr lang="en-US" altLang="ja-JP" sz="1100" dirty="0" smtClean="0">
                <a:solidFill>
                  <a:srgbClr val="002060"/>
                </a:solidFill>
                <a:latin typeface="HG創英角ﾎﾟｯﾌﾟ体" pitchFamily="49" charset="-128"/>
                <a:ea typeface="HG創英角ﾎﾟｯﾌﾟ体" pitchFamily="49" charset="-128"/>
              </a:rPr>
              <a:t>/</a:t>
            </a:r>
            <a:r>
              <a:rPr lang="ja-JP" altLang="en-US" sz="1100" dirty="0" smtClean="0">
                <a:solidFill>
                  <a:srgbClr val="002060"/>
                </a:solidFill>
                <a:latin typeface="HG創英角ﾎﾟｯﾌﾟ体" pitchFamily="49" charset="-128"/>
                <a:ea typeface="HG創英角ﾎﾟｯﾌﾟ体" pitchFamily="49" charset="-128"/>
              </a:rPr>
              <a:t>太極拳体験・中国茶・紐結び・書道・切り絵・中国映画鑑賞）</a:t>
            </a:r>
            <a:endParaRPr lang="en-US" altLang="ja-JP" sz="1100" dirty="0" smtClean="0">
              <a:solidFill>
                <a:srgbClr val="002060"/>
              </a:solidFill>
              <a:latin typeface="HG創英角ﾎﾟｯﾌﾟ体" pitchFamily="49" charset="-128"/>
              <a:ea typeface="HG創英角ﾎﾟｯﾌﾟ体" pitchFamily="49" charset="-128"/>
            </a:endParaRPr>
          </a:p>
          <a:p>
            <a:r>
              <a:rPr lang="ja-JP" altLang="en-US" sz="1100" dirty="0">
                <a:solidFill>
                  <a:srgbClr val="002060"/>
                </a:solidFill>
                <a:latin typeface="HG創英角ﾎﾟｯﾌﾟ体" pitchFamily="49" charset="-128"/>
                <a:ea typeface="HG創英角ﾎﾟｯﾌﾟ体" pitchFamily="49" charset="-128"/>
              </a:rPr>
              <a:t>　</a:t>
            </a:r>
            <a:r>
              <a:rPr lang="ja-JP" altLang="en-US" sz="1100" dirty="0" smtClean="0">
                <a:solidFill>
                  <a:srgbClr val="002060"/>
                </a:solidFill>
                <a:latin typeface="HG創英角ﾎﾟｯﾌﾟ体" pitchFamily="49" charset="-128"/>
                <a:ea typeface="HG創英角ﾎﾟｯﾌﾟ体" pitchFamily="49" charset="-128"/>
              </a:rPr>
              <a:t>　や文化施設見学（戯曲学校・故宮博物院）、</a:t>
            </a:r>
            <a:r>
              <a:rPr lang="en-US" altLang="ja-JP" sz="1100" dirty="0" smtClean="0">
                <a:solidFill>
                  <a:srgbClr val="002060"/>
                </a:solidFill>
                <a:latin typeface="HG創英角ﾎﾟｯﾌﾟ体" pitchFamily="49" charset="-128"/>
                <a:ea typeface="HG創英角ﾎﾟｯﾌﾟ体" pitchFamily="49" charset="-128"/>
              </a:rPr>
              <a:t>TA</a:t>
            </a:r>
            <a:r>
              <a:rPr lang="ja-JP" altLang="en-US" sz="1100" dirty="0">
                <a:solidFill>
                  <a:srgbClr val="002060"/>
                </a:solidFill>
                <a:latin typeface="HG創英角ﾎﾟｯﾌﾟ体" pitchFamily="49" charset="-128"/>
                <a:ea typeface="HG創英角ﾎﾟｯﾌﾟ体" pitchFamily="49" charset="-128"/>
              </a:rPr>
              <a:t>として研修</a:t>
            </a:r>
            <a:r>
              <a:rPr lang="ja-JP" altLang="en-US" sz="1100" dirty="0" smtClean="0">
                <a:solidFill>
                  <a:srgbClr val="002060"/>
                </a:solidFill>
                <a:latin typeface="HG創英角ﾎﾟｯﾌﾟ体" pitchFamily="49" charset="-128"/>
                <a:ea typeface="HG創英角ﾎﾟｯﾌﾟ体" pitchFamily="49" charset="-128"/>
              </a:rPr>
              <a:t>に参加する銘傳大学</a:t>
            </a:r>
            <a:r>
              <a:rPr lang="ja-JP" altLang="en-US" sz="1100" dirty="0">
                <a:solidFill>
                  <a:srgbClr val="002060"/>
                </a:solidFill>
                <a:latin typeface="HG創英角ﾎﾟｯﾌﾟ体" pitchFamily="49" charset="-128"/>
                <a:ea typeface="HG創英角ﾎﾟｯﾌﾟ体" pitchFamily="49" charset="-128"/>
              </a:rPr>
              <a:t>の学生</a:t>
            </a:r>
            <a:r>
              <a:rPr lang="ja-JP" altLang="en-US" sz="1100" dirty="0" smtClean="0">
                <a:solidFill>
                  <a:srgbClr val="002060"/>
                </a:solidFill>
                <a:latin typeface="HG創英角ﾎﾟｯﾌﾟ体" pitchFamily="49" charset="-128"/>
                <a:ea typeface="HG創英角ﾎﾟｯﾌﾟ体" pitchFamily="49" charset="-128"/>
              </a:rPr>
              <a:t>との交流を通じて</a:t>
            </a:r>
            <a:endParaRPr lang="en-US" altLang="ja-JP" sz="1100" dirty="0">
              <a:solidFill>
                <a:srgbClr val="002060"/>
              </a:solidFill>
              <a:latin typeface="HG創英角ﾎﾟｯﾌﾟ体" pitchFamily="49" charset="-128"/>
              <a:ea typeface="HG創英角ﾎﾟｯﾌﾟ体" pitchFamily="49" charset="-128"/>
            </a:endParaRPr>
          </a:p>
          <a:p>
            <a:r>
              <a:rPr lang="ja-JP" altLang="en-US" sz="1100" dirty="0">
                <a:solidFill>
                  <a:srgbClr val="002060"/>
                </a:solidFill>
                <a:latin typeface="HG創英角ﾎﾟｯﾌﾟ体" pitchFamily="49" charset="-128"/>
                <a:ea typeface="HG創英角ﾎﾟｯﾌﾟ体" pitchFamily="49" charset="-128"/>
              </a:rPr>
              <a:t>　</a:t>
            </a:r>
            <a:r>
              <a:rPr lang="ja-JP" altLang="en-US" sz="1100" dirty="0" smtClean="0">
                <a:solidFill>
                  <a:srgbClr val="002060"/>
                </a:solidFill>
                <a:latin typeface="HG創英角ﾎﾟｯﾌﾟ体" pitchFamily="49" charset="-128"/>
                <a:ea typeface="HG創英角ﾎﾟｯﾌﾟ体" pitchFamily="49" charset="-128"/>
              </a:rPr>
              <a:t>　台湾</a:t>
            </a:r>
            <a:r>
              <a:rPr lang="ja-JP" altLang="en-US" sz="1100" dirty="0">
                <a:solidFill>
                  <a:srgbClr val="002060"/>
                </a:solidFill>
                <a:latin typeface="HG創英角ﾎﾟｯﾌﾟ体" pitchFamily="49" charset="-128"/>
                <a:ea typeface="HG創英角ﾎﾟｯﾌﾟ体" pitchFamily="49" charset="-128"/>
              </a:rPr>
              <a:t>の歴史や文化</a:t>
            </a:r>
            <a:r>
              <a:rPr lang="ja-JP" altLang="en-US" sz="1100" dirty="0" smtClean="0">
                <a:solidFill>
                  <a:srgbClr val="002060"/>
                </a:solidFill>
                <a:latin typeface="HG創英角ﾎﾟｯﾌﾟ体" pitchFamily="49" charset="-128"/>
                <a:ea typeface="HG創英角ﾎﾟｯﾌﾟ体" pitchFamily="49" charset="-128"/>
              </a:rPr>
              <a:t>に触れる</a:t>
            </a:r>
            <a:r>
              <a:rPr lang="ja-JP" altLang="en-US" sz="1100" dirty="0">
                <a:solidFill>
                  <a:srgbClr val="002060"/>
                </a:solidFill>
                <a:latin typeface="HG創英角ﾎﾟｯﾌﾟ体" pitchFamily="49" charset="-128"/>
                <a:ea typeface="HG創英角ﾎﾟｯﾌﾟ体" pitchFamily="49" charset="-128"/>
              </a:rPr>
              <a:t>こともできます</a:t>
            </a:r>
            <a:r>
              <a:rPr lang="ja-JP" altLang="en-US" sz="1100" dirty="0" smtClean="0">
                <a:solidFill>
                  <a:srgbClr val="002060"/>
                </a:solidFill>
                <a:latin typeface="HG創英角ﾎﾟｯﾌﾟ体" pitchFamily="49" charset="-128"/>
                <a:ea typeface="HG創英角ﾎﾟｯﾌﾟ体" pitchFamily="49" charset="-128"/>
              </a:rPr>
              <a:t>。</a:t>
            </a:r>
            <a:endParaRPr lang="ja-JP" altLang="en-US" sz="1100" dirty="0">
              <a:latin typeface="HG創英角ﾎﾟｯﾌﾟ体" pitchFamily="49" charset="-128"/>
              <a:ea typeface="HG創英角ﾎﾟｯﾌﾟ体" pitchFamily="49" charset="-128"/>
            </a:endParaRPr>
          </a:p>
          <a:p>
            <a:pPr>
              <a:spcBef>
                <a:spcPts val="600"/>
              </a:spcBef>
            </a:pPr>
            <a:r>
              <a:rPr lang="ja-JP" altLang="en-US" sz="1100" dirty="0">
                <a:solidFill>
                  <a:srgbClr val="FF0000"/>
                </a:solidFill>
                <a:latin typeface="HG創英角ﾎﾟｯﾌﾟ体" pitchFamily="49" charset="-128"/>
                <a:ea typeface="HG創英角ﾎﾟｯﾌﾟ体" pitchFamily="49" charset="-128"/>
              </a:rPr>
              <a:t>＊申込み</a:t>
            </a:r>
            <a:r>
              <a:rPr lang="ja-JP" altLang="en-US" sz="1100" dirty="0" smtClean="0">
                <a:solidFill>
                  <a:srgbClr val="FF0000"/>
                </a:solidFill>
                <a:latin typeface="HG創英角ﾎﾟｯﾌﾟ体" pitchFamily="49" charset="-128"/>
                <a:ea typeface="HG創英角ﾎﾟｯﾌﾟ体" pitchFamily="49" charset="-128"/>
              </a:rPr>
              <a:t>方法</a:t>
            </a:r>
            <a:endParaRPr lang="en-US" altLang="ja-JP" sz="1100" dirty="0" smtClean="0">
              <a:solidFill>
                <a:srgbClr val="FF0000"/>
              </a:solidFill>
              <a:latin typeface="HG創英角ﾎﾟｯﾌﾟ体" pitchFamily="49" charset="-128"/>
              <a:ea typeface="HG創英角ﾎﾟｯﾌﾟ体" pitchFamily="49" charset="-128"/>
            </a:endParaRPr>
          </a:p>
          <a:p>
            <a:r>
              <a:rPr lang="ja-JP" altLang="en-US" sz="1100" dirty="0" smtClean="0">
                <a:solidFill>
                  <a:srgbClr val="00206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応募書類を学生部</a:t>
            </a:r>
            <a:r>
              <a:rPr lang="ja-JP" altLang="en-US" sz="1100" dirty="0">
                <a:solidFill>
                  <a:srgbClr val="00206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教育</a:t>
            </a:r>
            <a:r>
              <a:rPr lang="ja-JP" altLang="en-US" sz="1100" dirty="0" smtClean="0">
                <a:solidFill>
                  <a:srgbClr val="00206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支援課教務</a:t>
            </a:r>
            <a:r>
              <a:rPr lang="ja-JP" altLang="en-US" sz="1100" dirty="0">
                <a:solidFill>
                  <a:srgbClr val="00206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企画係（④窓口）、医学部（米子）の方は医学部学務課教務係</a:t>
            </a:r>
            <a:r>
              <a:rPr lang="ja-JP" altLang="en-US" sz="1100" dirty="0" smtClean="0">
                <a:solidFill>
                  <a:srgbClr val="00206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に提出ください。</a:t>
            </a:r>
            <a:endParaRPr lang="en-US" altLang="ja-JP" sz="1100" dirty="0">
              <a:solidFill>
                <a:srgbClr val="002060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r>
              <a:rPr lang="ja-JP" altLang="en-US" sz="1100" dirty="0" smtClean="0">
                <a:solidFill>
                  <a:srgbClr val="00206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応募</a:t>
            </a:r>
            <a:r>
              <a:rPr lang="ja-JP" altLang="en-US" sz="1100" dirty="0">
                <a:solidFill>
                  <a:srgbClr val="00206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書類ダウンロード：</a:t>
            </a:r>
            <a:r>
              <a:rPr lang="en-US" altLang="ja-JP" sz="1100" dirty="0">
                <a:solidFill>
                  <a:srgbClr val="00206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 </a:t>
            </a:r>
            <a:r>
              <a:rPr lang="en-US" altLang="ja-JP" sz="1100" u="sng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hlinkClick r:id="rId5"/>
              </a:rPr>
              <a:t>http://global.ciatu.tottori-u.ac.jp/ja</a:t>
            </a:r>
            <a:endParaRPr lang="ja-JP" altLang="ja-JP" sz="11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r>
              <a:rPr lang="ja-JP" altLang="en-US" sz="1100" dirty="0" smtClean="0">
                <a:solidFill>
                  <a:srgbClr val="00206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募集</a:t>
            </a:r>
            <a:r>
              <a:rPr lang="ja-JP" altLang="en-US" sz="1100" dirty="0">
                <a:solidFill>
                  <a:srgbClr val="00206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期間</a:t>
            </a:r>
            <a:r>
              <a:rPr lang="ja-JP" altLang="en-US" sz="1100" dirty="0" smtClean="0">
                <a:solidFill>
                  <a:srgbClr val="00206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：</a:t>
            </a:r>
            <a:r>
              <a:rPr lang="en-US" altLang="ja-JP" sz="1100" dirty="0" smtClean="0">
                <a:solidFill>
                  <a:srgbClr val="00206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6</a:t>
            </a:r>
            <a:r>
              <a:rPr lang="ja-JP" altLang="en-US" sz="1100" dirty="0" smtClean="0">
                <a:solidFill>
                  <a:srgbClr val="00206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月２日</a:t>
            </a:r>
            <a:r>
              <a:rPr lang="ja-JP" altLang="en-US" sz="1100" dirty="0">
                <a:solidFill>
                  <a:srgbClr val="00206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（月）</a:t>
            </a:r>
            <a:r>
              <a:rPr lang="ja-JP" altLang="en-US" sz="1100" dirty="0" smtClean="0">
                <a:solidFill>
                  <a:srgbClr val="00206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～６月１３日</a:t>
            </a:r>
            <a:r>
              <a:rPr lang="ja-JP" altLang="en-US" sz="1100" dirty="0">
                <a:solidFill>
                  <a:srgbClr val="00206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（金）　８：３０～１７：００</a:t>
            </a:r>
            <a:endParaRPr lang="en-US" altLang="ja-JP" sz="11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>
              <a:spcBef>
                <a:spcPts val="600"/>
              </a:spcBef>
            </a:pPr>
            <a:r>
              <a:rPr lang="ja-JP" altLang="en-US" sz="1100" dirty="0" smtClean="0">
                <a:solidFill>
                  <a:srgbClr val="FF0000"/>
                </a:solidFill>
                <a:latin typeface="HG創英角ﾎﾟｯﾌﾟ体" pitchFamily="49" charset="-128"/>
                <a:ea typeface="HG創英角ﾎﾟｯﾌﾟ体" pitchFamily="49" charset="-128"/>
              </a:rPr>
              <a:t>＊問合せ先</a:t>
            </a:r>
            <a:endParaRPr lang="en-US" altLang="ja-JP" sz="1100" dirty="0" smtClean="0">
              <a:solidFill>
                <a:srgbClr val="FF0000"/>
              </a:solidFill>
              <a:latin typeface="HG創英角ﾎﾟｯﾌﾟ体" pitchFamily="49" charset="-128"/>
              <a:ea typeface="HG創英角ﾎﾟｯﾌﾟ体" pitchFamily="49" charset="-128"/>
            </a:endParaRPr>
          </a:p>
          <a:p>
            <a:r>
              <a:rPr lang="ja-JP" altLang="en-US" sz="1100" dirty="0">
                <a:solidFill>
                  <a:srgbClr val="FF0000"/>
                </a:solidFill>
                <a:latin typeface="HG創英角ﾎﾟｯﾌﾟ体" pitchFamily="49" charset="-128"/>
                <a:ea typeface="HG創英角ﾎﾟｯﾌﾟ体" pitchFamily="49" charset="-128"/>
              </a:rPr>
              <a:t>　</a:t>
            </a:r>
            <a:r>
              <a:rPr lang="ja-JP" altLang="en-US" sz="1100" dirty="0" smtClean="0">
                <a:solidFill>
                  <a:srgbClr val="002060"/>
                </a:solidFill>
                <a:latin typeface="HG創英角ﾎﾟｯﾌﾟ体" pitchFamily="49" charset="-128"/>
                <a:ea typeface="HG創英角ﾎﾟｯﾌﾟ体" pitchFamily="49" charset="-128"/>
              </a:rPr>
              <a:t>国際交流センター　　　　　　 崎原准教授</a:t>
            </a:r>
            <a:r>
              <a:rPr lang="en-US" altLang="ja-JP" sz="1100" dirty="0" smtClean="0">
                <a:solidFill>
                  <a:srgbClr val="002060"/>
                </a:solidFill>
                <a:latin typeface="HG創英角ﾎﾟｯﾌﾟ体" pitchFamily="49" charset="-128"/>
                <a:ea typeface="HG創英角ﾎﾟｯﾌﾟ体" pitchFamily="49" charset="-128"/>
              </a:rPr>
              <a:t>	TEL 0857-31-5653 </a:t>
            </a:r>
            <a:r>
              <a:rPr lang="en-US" altLang="ja-JP" sz="1100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Email </a:t>
            </a:r>
            <a:r>
              <a:rPr lang="en-US" altLang="ja-JP" sz="1100" dirty="0" smtClean="0">
                <a:latin typeface="HG創英角ﾎﾟｯﾌﾟ体" panose="040B0A09000000000000" pitchFamily="49" charset="-128"/>
                <a:ea typeface="HG創英角ﾎﾟｯﾌﾟ体" panose="040B0A09000000000000" pitchFamily="49" charset="-128"/>
                <a:hlinkClick r:id="rId6"/>
              </a:rPr>
              <a:t>sakihara@ciatu.tottori-u.ac.jp</a:t>
            </a:r>
            <a:endParaRPr lang="en-US" altLang="ja-JP" sz="1100" dirty="0" smtClean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r>
              <a:rPr lang="ja-JP" altLang="en-US" sz="1100" dirty="0" smtClean="0">
                <a:solidFill>
                  <a:srgbClr val="002060"/>
                </a:solidFill>
                <a:latin typeface="HG創英角ﾎﾟｯﾌﾟ体" pitchFamily="49" charset="-128"/>
                <a:ea typeface="HG創英角ﾎﾟｯﾌﾟ体" pitchFamily="49" charset="-128"/>
              </a:rPr>
              <a:t>　グローバル</a:t>
            </a:r>
            <a:r>
              <a:rPr lang="ja-JP" altLang="en-US" sz="1100" dirty="0">
                <a:solidFill>
                  <a:srgbClr val="002060"/>
                </a:solidFill>
                <a:latin typeface="HG創英角ﾎﾟｯﾌﾟ体" pitchFamily="49" charset="-128"/>
                <a:ea typeface="HG創英角ﾎﾟｯﾌﾟ体" pitchFamily="49" charset="-128"/>
              </a:rPr>
              <a:t>人材育成推進室</a:t>
            </a:r>
            <a:r>
              <a:rPr lang="en-US" altLang="ja-JP" sz="1100" dirty="0">
                <a:solidFill>
                  <a:srgbClr val="002060"/>
                </a:solidFill>
                <a:latin typeface="HG創英角ﾎﾟｯﾌﾟ体" pitchFamily="49" charset="-128"/>
                <a:ea typeface="HG創英角ﾎﾟｯﾌﾟ体" pitchFamily="49" charset="-128"/>
              </a:rPr>
              <a:t>	</a:t>
            </a:r>
            <a:r>
              <a:rPr lang="ja-JP" altLang="en-US" sz="1100" dirty="0">
                <a:solidFill>
                  <a:srgbClr val="002060"/>
                </a:solidFill>
                <a:latin typeface="HG創英角ﾎﾟｯﾌﾟ体" pitchFamily="49" charset="-128"/>
                <a:ea typeface="HG創英角ﾎﾟｯﾌﾟ体" pitchFamily="49" charset="-128"/>
              </a:rPr>
              <a:t>　村島</a:t>
            </a:r>
            <a:r>
              <a:rPr lang="en-US" altLang="ja-JP" sz="1100" dirty="0">
                <a:solidFill>
                  <a:srgbClr val="002060"/>
                </a:solidFill>
                <a:latin typeface="HG創英角ﾎﾟｯﾌﾟ体" pitchFamily="49" charset="-128"/>
                <a:ea typeface="HG創英角ﾎﾟｯﾌﾟ体" pitchFamily="49" charset="-128"/>
              </a:rPr>
              <a:t>	TEL 0857-31-5356 </a:t>
            </a:r>
            <a:r>
              <a:rPr lang="en-US" altLang="ja-JP" sz="1100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Email </a:t>
            </a:r>
            <a:r>
              <a:rPr lang="en-US" altLang="ja-JP" sz="1100" u="sng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  <a:hlinkClick r:id="rId7"/>
              </a:rPr>
              <a:t>kokuko-renkei@adm.tottori-u.ac.jp</a:t>
            </a:r>
            <a:r>
              <a:rPr lang="en-US" altLang="ja-JP" sz="1100" dirty="0">
                <a:solidFill>
                  <a:srgbClr val="002060"/>
                </a:solidFill>
                <a:latin typeface="HG創英角ﾎﾟｯﾌﾟ体" pitchFamily="49" charset="-128"/>
                <a:ea typeface="HG創英角ﾎﾟｯﾌﾟ体" pitchFamily="49" charset="-128"/>
              </a:rPr>
              <a:t> </a:t>
            </a:r>
          </a:p>
        </p:txBody>
      </p:sp>
      <p:sp>
        <p:nvSpPr>
          <p:cNvPr id="2" name="正方形/長方形 1"/>
          <p:cNvSpPr/>
          <p:nvPr/>
        </p:nvSpPr>
        <p:spPr>
          <a:xfrm>
            <a:off x="0" y="35918"/>
            <a:ext cx="7200900" cy="1209784"/>
          </a:xfrm>
          <a:prstGeom prst="rect">
            <a:avLst/>
          </a:prstGeom>
          <a:ln>
            <a:noFill/>
          </a:ln>
        </p:spPr>
        <p:txBody>
          <a:bodyPr wrap="square" lIns="100803" tIns="50402" rIns="100803" bIns="50402">
            <a:spAutoFit/>
          </a:bodyPr>
          <a:lstStyle/>
          <a:p>
            <a:pPr algn="ctr"/>
            <a:r>
              <a:rPr lang="ja-JP" altLang="en-US" sz="2800" dirty="0" smtClean="0">
                <a:ln>
                  <a:solidFill>
                    <a:schemeClr val="bg1"/>
                  </a:solidFill>
                </a:ln>
                <a:solidFill>
                  <a:srgbClr val="FF0000"/>
                </a:solidFill>
                <a:latin typeface="HG創英角ﾎﾟｯﾌﾟ体" pitchFamily="49" charset="-128"/>
                <a:ea typeface="HG創英角ﾎﾟｯﾌﾟ体" pitchFamily="49" charset="-128"/>
              </a:rPr>
              <a:t>平成</a:t>
            </a:r>
            <a:r>
              <a:rPr lang="en-US" altLang="ja-JP" sz="2800" dirty="0" smtClean="0">
                <a:ln>
                  <a:solidFill>
                    <a:schemeClr val="bg1"/>
                  </a:solidFill>
                </a:ln>
                <a:solidFill>
                  <a:srgbClr val="FF0000"/>
                </a:solidFill>
                <a:latin typeface="HG創英角ﾎﾟｯﾌﾟ体" pitchFamily="49" charset="-128"/>
                <a:ea typeface="HG創英角ﾎﾟｯﾌﾟ体" pitchFamily="49" charset="-128"/>
              </a:rPr>
              <a:t>26</a:t>
            </a:r>
            <a:r>
              <a:rPr lang="ja-JP" altLang="en-US" sz="2800" dirty="0" smtClean="0">
                <a:ln>
                  <a:solidFill>
                    <a:schemeClr val="bg1"/>
                  </a:solidFill>
                </a:ln>
                <a:solidFill>
                  <a:srgbClr val="FF0000"/>
                </a:solidFill>
                <a:latin typeface="HG創英角ﾎﾟｯﾌﾟ体" pitchFamily="49" charset="-128"/>
                <a:ea typeface="HG創英角ﾎﾟｯﾌﾟ体" pitchFamily="49" charset="-128"/>
              </a:rPr>
              <a:t>年度 台湾</a:t>
            </a:r>
            <a:r>
              <a:rPr lang="ja-JP" altLang="en-US" sz="2800" dirty="0">
                <a:ln>
                  <a:solidFill>
                    <a:schemeClr val="bg1"/>
                  </a:solidFill>
                </a:ln>
                <a:solidFill>
                  <a:srgbClr val="FF0000"/>
                </a:solidFill>
                <a:latin typeface="HG創英角ﾎﾟｯﾌﾟ体" pitchFamily="49" charset="-128"/>
                <a:ea typeface="HG創英角ﾎﾟｯﾌﾟ体" pitchFamily="49" charset="-128"/>
              </a:rPr>
              <a:t>・</a:t>
            </a:r>
            <a:r>
              <a:rPr lang="ja-JP" altLang="en-US" sz="2800" dirty="0" smtClean="0">
                <a:ln>
                  <a:solidFill>
                    <a:schemeClr val="bg1"/>
                  </a:solidFill>
                </a:ln>
                <a:solidFill>
                  <a:srgbClr val="FF0000"/>
                </a:solidFill>
                <a:latin typeface="HG創英角ﾎﾟｯﾌﾟ体" pitchFamily="49" charset="-128"/>
                <a:ea typeface="HG創英角ﾎﾟｯﾌﾟ体" pitchFamily="49" charset="-128"/>
              </a:rPr>
              <a:t>銘傳大学</a:t>
            </a:r>
            <a:endParaRPr lang="en-US" altLang="ja-JP" sz="2800" dirty="0" smtClean="0">
              <a:ln>
                <a:solidFill>
                  <a:schemeClr val="bg1"/>
                </a:solidFill>
              </a:ln>
              <a:solidFill>
                <a:srgbClr val="FF0000"/>
              </a:solidFill>
              <a:latin typeface="HG創英角ﾎﾟｯﾌﾟ体" pitchFamily="49" charset="-128"/>
              <a:ea typeface="HG創英角ﾎﾟｯﾌﾟ体" pitchFamily="49" charset="-128"/>
            </a:endParaRPr>
          </a:p>
          <a:p>
            <a:pPr algn="ctr"/>
            <a:r>
              <a:rPr lang="ja-JP" altLang="en-US" sz="4400" dirty="0" smtClean="0">
                <a:ln>
                  <a:solidFill>
                    <a:schemeClr val="bg1"/>
                  </a:solidFill>
                </a:ln>
                <a:solidFill>
                  <a:srgbClr val="FF0000"/>
                </a:solidFill>
                <a:latin typeface="HG創英角ﾎﾟｯﾌﾟ体" pitchFamily="49" charset="-128"/>
                <a:ea typeface="HG創英角ﾎﾟｯﾌﾟ体" pitchFamily="49" charset="-128"/>
              </a:rPr>
              <a:t>中国語研修プログラム</a:t>
            </a:r>
            <a:endParaRPr lang="ja-JP" altLang="en-US" sz="4400" dirty="0">
              <a:ln>
                <a:solidFill>
                  <a:schemeClr val="bg1"/>
                </a:solidFill>
              </a:ln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36029" y="3739924"/>
            <a:ext cx="7128842" cy="1055896"/>
          </a:xfrm>
          <a:prstGeom prst="rect">
            <a:avLst/>
          </a:prstGeom>
          <a:noFill/>
        </p:spPr>
        <p:txBody>
          <a:bodyPr wrap="square" lIns="100803" tIns="50402" rIns="100803" bIns="50402" rtlCol="0">
            <a:spAutoFit/>
          </a:bodyPr>
          <a:lstStyle/>
          <a:p>
            <a:r>
              <a:rPr lang="ja-JP" altLang="en-US" sz="1500" dirty="0" smtClean="0">
                <a:solidFill>
                  <a:srgbClr val="002060"/>
                </a:solidFill>
                <a:latin typeface="HG創英角ﾎﾟｯﾌﾟ体" pitchFamily="49" charset="-128"/>
                <a:ea typeface="HG創英角ﾎﾟｯﾌﾟ体" pitchFamily="49" charset="-128"/>
              </a:rPr>
              <a:t>　銘傳</a:t>
            </a:r>
            <a:r>
              <a:rPr lang="ja-JP" altLang="en-US" sz="1500" dirty="0">
                <a:solidFill>
                  <a:srgbClr val="002060"/>
                </a:solidFill>
                <a:latin typeface="HG創英角ﾎﾟｯﾌﾟ体" pitchFamily="49" charset="-128"/>
                <a:ea typeface="HG創英角ﾎﾟｯﾌﾟ体" pitchFamily="49" charset="-128"/>
              </a:rPr>
              <a:t>大学が提供する中国語・文化研修</a:t>
            </a:r>
            <a:r>
              <a:rPr lang="ja-JP" altLang="en-US" sz="1500" dirty="0" smtClean="0">
                <a:solidFill>
                  <a:srgbClr val="002060"/>
                </a:solidFill>
                <a:latin typeface="HG創英角ﾎﾟｯﾌﾟ体" pitchFamily="49" charset="-128"/>
                <a:ea typeface="HG創英角ﾎﾟｯﾌﾟ体" pitchFamily="49" charset="-128"/>
              </a:rPr>
              <a:t>プログラムに</a:t>
            </a:r>
            <a:r>
              <a:rPr lang="ja-JP" altLang="en-US" sz="1500" dirty="0">
                <a:solidFill>
                  <a:srgbClr val="002060"/>
                </a:solidFill>
                <a:latin typeface="HG創英角ﾎﾟｯﾌﾟ体" pitchFamily="49" charset="-128"/>
                <a:ea typeface="HG創英角ﾎﾟｯﾌﾟ体" pitchFamily="49" charset="-128"/>
              </a:rPr>
              <a:t>参加し、</a:t>
            </a:r>
            <a:r>
              <a:rPr lang="ja-JP" altLang="en-US" sz="1500" dirty="0" smtClean="0">
                <a:solidFill>
                  <a:srgbClr val="002060"/>
                </a:solidFill>
                <a:latin typeface="HG創英角ﾎﾟｯﾌﾟ体" pitchFamily="49" charset="-128"/>
                <a:ea typeface="HG創英角ﾎﾟｯﾌﾟ体" pitchFamily="49" charset="-128"/>
              </a:rPr>
              <a:t>中国語の</a:t>
            </a:r>
            <a:r>
              <a:rPr lang="ja-JP" altLang="en-US" sz="1500" dirty="0">
                <a:solidFill>
                  <a:srgbClr val="002060"/>
                </a:solidFill>
                <a:latin typeface="HG創英角ﾎﾟｯﾌﾟ体" pitchFamily="49" charset="-128"/>
                <a:ea typeface="HG創英角ﾎﾟｯﾌﾟ体" pitchFamily="49" charset="-128"/>
              </a:rPr>
              <a:t>実践的な運用能力を磨きます。中国語授業以外</a:t>
            </a:r>
            <a:r>
              <a:rPr lang="ja-JP" altLang="en-US" sz="1500" dirty="0" smtClean="0">
                <a:solidFill>
                  <a:srgbClr val="002060"/>
                </a:solidFill>
                <a:latin typeface="HG創英角ﾎﾟｯﾌﾟ体" pitchFamily="49" charset="-128"/>
                <a:ea typeface="HG創英角ﾎﾟｯﾌﾟ体" pitchFamily="49" charset="-128"/>
              </a:rPr>
              <a:t>に文化体験</a:t>
            </a:r>
            <a:r>
              <a:rPr lang="ja-JP" altLang="ja-JP" sz="1600" dirty="0">
                <a:solidFill>
                  <a:srgbClr val="002060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（太極拳・中国茶・紐結び・書道・切り絵・中国映画鑑賞）</a:t>
            </a:r>
            <a:r>
              <a:rPr lang="ja-JP" altLang="en-US" sz="1500" dirty="0" smtClean="0">
                <a:solidFill>
                  <a:srgbClr val="002060"/>
                </a:solidFill>
                <a:latin typeface="HG創英角ﾎﾟｯﾌﾟ体" pitchFamily="49" charset="-128"/>
                <a:ea typeface="HG創英角ﾎﾟｯﾌﾟ体" pitchFamily="49" charset="-128"/>
              </a:rPr>
              <a:t>、</a:t>
            </a:r>
            <a:r>
              <a:rPr lang="ja-JP" altLang="en-US" sz="1600" dirty="0">
                <a:solidFill>
                  <a:srgbClr val="002060"/>
                </a:solidFill>
                <a:latin typeface="HG創英角ﾎﾟｯﾌﾟ体" pitchFamily="49" charset="-128"/>
                <a:ea typeface="HG創英角ﾎﾟｯﾌﾟ体" pitchFamily="49" charset="-128"/>
              </a:rPr>
              <a:t>文化施設見学</a:t>
            </a:r>
            <a:r>
              <a:rPr lang="ja-JP" altLang="en-US" sz="1600" dirty="0" smtClean="0">
                <a:solidFill>
                  <a:srgbClr val="002060"/>
                </a:solidFill>
                <a:latin typeface="HG創英角ﾎﾟｯﾌﾟ体" pitchFamily="49" charset="-128"/>
                <a:ea typeface="HG創英角ﾎﾟｯﾌﾟ体" pitchFamily="49" charset="-128"/>
              </a:rPr>
              <a:t>ツアー</a:t>
            </a:r>
            <a:r>
              <a:rPr lang="ja-JP" altLang="en-US" sz="1500" dirty="0" smtClean="0">
                <a:solidFill>
                  <a:srgbClr val="002060"/>
                </a:solidFill>
                <a:latin typeface="HG創英角ﾎﾟｯﾌﾟ体" pitchFamily="49" charset="-128"/>
                <a:ea typeface="HG創英角ﾎﾟｯﾌﾟ体" pitchFamily="49" charset="-128"/>
              </a:rPr>
              <a:t>、</a:t>
            </a:r>
            <a:r>
              <a:rPr lang="en-US" altLang="ja-JP" sz="1500" dirty="0" smtClean="0">
                <a:solidFill>
                  <a:srgbClr val="002060"/>
                </a:solidFill>
                <a:latin typeface="HG創英角ﾎﾟｯﾌﾟ体" pitchFamily="49" charset="-128"/>
                <a:ea typeface="HG創英角ﾎﾟｯﾌﾟ体" pitchFamily="49" charset="-128"/>
              </a:rPr>
              <a:t>TA</a:t>
            </a:r>
            <a:r>
              <a:rPr lang="ja-JP" altLang="en-US" sz="1500" dirty="0">
                <a:solidFill>
                  <a:srgbClr val="002060"/>
                </a:solidFill>
                <a:latin typeface="HG創英角ﾎﾟｯﾌﾟ体" pitchFamily="49" charset="-128"/>
                <a:ea typeface="HG創英角ﾎﾟｯﾌﾟ体" pitchFamily="49" charset="-128"/>
              </a:rPr>
              <a:t>として研修に参加する銘傳大学の学生</a:t>
            </a:r>
            <a:r>
              <a:rPr lang="ja-JP" altLang="en-US" sz="1500" dirty="0" smtClean="0">
                <a:solidFill>
                  <a:srgbClr val="002060"/>
                </a:solidFill>
                <a:latin typeface="HG創英角ﾎﾟｯﾌﾟ体" pitchFamily="49" charset="-128"/>
                <a:ea typeface="HG創英角ﾎﾟｯﾌﾟ体" pitchFamily="49" charset="-128"/>
              </a:rPr>
              <a:t>との交流</a:t>
            </a:r>
            <a:r>
              <a:rPr lang="ja-JP" altLang="en-US" sz="1500" dirty="0">
                <a:solidFill>
                  <a:srgbClr val="002060"/>
                </a:solidFill>
                <a:latin typeface="HG創英角ﾎﾟｯﾌﾟ体" pitchFamily="49" charset="-128"/>
                <a:ea typeface="HG創英角ﾎﾟｯﾌﾟ体" pitchFamily="49" charset="-128"/>
              </a:rPr>
              <a:t>を</a:t>
            </a:r>
            <a:r>
              <a:rPr lang="ja-JP" altLang="en-US" sz="1500" dirty="0" smtClean="0">
                <a:solidFill>
                  <a:srgbClr val="002060"/>
                </a:solidFill>
                <a:latin typeface="HG創英角ﾎﾟｯﾌﾟ体" pitchFamily="49" charset="-128"/>
                <a:ea typeface="HG創英角ﾎﾟｯﾌﾟ体" pitchFamily="49" charset="-128"/>
              </a:rPr>
              <a:t>通じて台湾</a:t>
            </a:r>
            <a:r>
              <a:rPr lang="ja-JP" altLang="en-US" sz="1500" dirty="0">
                <a:solidFill>
                  <a:srgbClr val="002060"/>
                </a:solidFill>
                <a:latin typeface="HG創英角ﾎﾟｯﾌﾟ体" pitchFamily="49" charset="-128"/>
                <a:ea typeface="HG創英角ﾎﾟｯﾌﾟ体" pitchFamily="49" charset="-128"/>
              </a:rPr>
              <a:t>の歴史や文化に触れる</a:t>
            </a:r>
            <a:r>
              <a:rPr lang="ja-JP" altLang="en-US" sz="1500" dirty="0" smtClean="0">
                <a:solidFill>
                  <a:srgbClr val="002060"/>
                </a:solidFill>
                <a:latin typeface="HG創英角ﾎﾟｯﾌﾟ体" pitchFamily="49" charset="-128"/>
                <a:ea typeface="HG創英角ﾎﾟｯﾌﾟ体" pitchFamily="49" charset="-128"/>
              </a:rPr>
              <a:t>ことができます。</a:t>
            </a:r>
            <a:endParaRPr lang="ja-JP" altLang="en-US" sz="1500" dirty="0">
              <a:solidFill>
                <a:srgbClr val="002060"/>
              </a:solidFill>
              <a:latin typeface="HG創英角ﾎﾟｯﾌﾟ体" pitchFamily="49" charset="-128"/>
              <a:ea typeface="HG創英角ﾎﾟｯﾌﾟ体" pitchFamily="49" charset="-128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アース">
  <a:themeElements>
    <a:clrScheme name="アース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アース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アース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913</TotalTime>
  <Words>46</Words>
  <Application>Microsoft Office PowerPoint</Application>
  <PresentationFormat>ユーザー設定</PresentationFormat>
  <Paragraphs>40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アース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平成24年度銘傳大学語学研修募集について</dc:title>
  <dc:creator>ko-nishi</dc:creator>
  <cp:lastModifiedBy>村島 奈月</cp:lastModifiedBy>
  <cp:revision>120</cp:revision>
  <cp:lastPrinted>2014-05-20T04:58:29Z</cp:lastPrinted>
  <dcterms:created xsi:type="dcterms:W3CDTF">2012-11-09T01:19:20Z</dcterms:created>
  <dcterms:modified xsi:type="dcterms:W3CDTF">2014-05-23T05:31:42Z</dcterms:modified>
</cp:coreProperties>
</file>